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4"/>
  </p:notesMasterIdLst>
  <p:handoutMasterIdLst>
    <p:handoutMasterId r:id="rId35"/>
  </p:handoutMasterIdLst>
  <p:sldIdLst>
    <p:sldId id="258" r:id="rId5"/>
    <p:sldId id="292" r:id="rId6"/>
    <p:sldId id="265" r:id="rId7"/>
    <p:sldId id="272" r:id="rId8"/>
    <p:sldId id="304" r:id="rId9"/>
    <p:sldId id="282" r:id="rId10"/>
    <p:sldId id="317" r:id="rId11"/>
    <p:sldId id="306" r:id="rId12"/>
    <p:sldId id="318" r:id="rId13"/>
    <p:sldId id="309" r:id="rId14"/>
    <p:sldId id="319" r:id="rId15"/>
    <p:sldId id="310" r:id="rId16"/>
    <p:sldId id="320" r:id="rId17"/>
    <p:sldId id="311" r:id="rId18"/>
    <p:sldId id="321" r:id="rId19"/>
    <p:sldId id="312" r:id="rId20"/>
    <p:sldId id="322" r:id="rId21"/>
    <p:sldId id="313" r:id="rId22"/>
    <p:sldId id="323" r:id="rId23"/>
    <p:sldId id="314" r:id="rId24"/>
    <p:sldId id="324" r:id="rId25"/>
    <p:sldId id="315" r:id="rId26"/>
    <p:sldId id="325" r:id="rId27"/>
    <p:sldId id="316" r:id="rId28"/>
    <p:sldId id="326" r:id="rId29"/>
    <p:sldId id="327" r:id="rId30"/>
    <p:sldId id="328" r:id="rId31"/>
    <p:sldId id="329" r:id="rId32"/>
    <p:sldId id="299" r:id="rId33"/>
  </p:sldIdLst>
  <p:sldSz cx="12192000" cy="6858000"/>
  <p:notesSz cx="6858000" cy="9144000"/>
  <p:embeddedFontLst>
    <p:embeddedFont>
      <p:font typeface="Arial Black" panose="020B0A04020102020204" pitchFamily="34" charset="0"/>
      <p:bold r:id="rId36"/>
    </p:embeddedFont>
    <p:embeddedFont>
      <p:font typeface="Avenir Next LT Pro" panose="020B0504020202020204" pitchFamily="34" charset="0"/>
      <p:regular r:id="rId37"/>
      <p:bold r:id="rId38"/>
      <p:italic r:id="rId39"/>
      <p:boldItalic r:id="rId40"/>
    </p:embeddedFont>
    <p:embeddedFont>
      <p:font typeface="Speak Pro" panose="020B0504020101020102"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69" d="100"/>
          <a:sy n="69" d="100"/>
        </p:scale>
        <p:origin x="780" y="60"/>
      </p:cViewPr>
      <p:guideLst/>
    </p:cSldViewPr>
  </p:slideViewPr>
  <p:outlineViewPr>
    <p:cViewPr>
      <p:scale>
        <a:sx n="33" d="100"/>
        <a:sy n="33" d="100"/>
      </p:scale>
      <p:origin x="0" y="-3354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Downloads\1.xml"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sus\Downloads\9.xml"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sus\Downloads\10.xml"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Downloads\2.xm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sus\Downloads\3.xm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sus\Downloads\4.1.xm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Rahul\Downloads\walmartdatapp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sus\Downloads\5.xml"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sus\Downloads\6.xml"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Rahul\Downloads\walmartdatapp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Rahul\Downloads\walmartdatapp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Table1!$A$2</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Table1!$B$1</c:f>
              <c:strCache>
                <c:ptCount val="1"/>
                <c:pt idx="0">
                  <c:v>avg_growth_rate</c:v>
                </c:pt>
              </c:strCache>
            </c:strRef>
          </c:cat>
          <c:val>
            <c:numRef>
              <c:f>Table1!$B$2</c:f>
              <c:numCache>
                <c:formatCode>General</c:formatCode>
                <c:ptCount val="1"/>
                <c:pt idx="0">
                  <c:v>1.6570143106306112</c:v>
                </c:pt>
              </c:numCache>
            </c:numRef>
          </c:val>
          <c:extLst>
            <c:ext xmlns:c16="http://schemas.microsoft.com/office/drawing/2014/chart" uri="{C3380CC4-5D6E-409C-BE32-E72D297353CC}">
              <c16:uniqueId val="{00000000-AB38-4F87-8297-7FB2343D1C9C}"/>
            </c:ext>
          </c:extLst>
        </c:ser>
        <c:dLbls>
          <c:showLegendKey val="0"/>
          <c:showVal val="0"/>
          <c:showCatName val="0"/>
          <c:showSerName val="0"/>
          <c:showPercent val="0"/>
          <c:showBubbleSize val="0"/>
        </c:dLbls>
        <c:gapWidth val="100"/>
        <c:overlap val="-24"/>
        <c:axId val="530654703"/>
        <c:axId val="530656623"/>
      </c:barChart>
      <c:catAx>
        <c:axId val="53065470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ln>
                  <a:noFill/>
                </a:ln>
                <a:solidFill>
                  <a:schemeClr val="bg1"/>
                </a:solidFill>
                <a:latin typeface="+mn-lt"/>
                <a:ea typeface="+mn-ea"/>
                <a:cs typeface="+mn-cs"/>
              </a:defRPr>
            </a:pPr>
            <a:endParaRPr lang="en-US"/>
          </a:p>
        </c:txPr>
        <c:crossAx val="530656623"/>
        <c:crosses val="autoZero"/>
        <c:auto val="1"/>
        <c:lblAlgn val="ctr"/>
        <c:lblOffset val="100"/>
        <c:noMultiLvlLbl val="0"/>
      </c:catAx>
      <c:valAx>
        <c:axId val="5306566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30654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a:t>
            </a:r>
            <a:r>
              <a:rPr lang="en-US" baseline="0"/>
              <a:t> Customers by Sales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Table1!$A$1</c:f>
              <c:strCache>
                <c:ptCount val="1"/>
                <c:pt idx="0">
                  <c:v>Customer ID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val>
            <c:numRef>
              <c:f>Table1!$A$2:$A$6</c:f>
              <c:numCache>
                <c:formatCode>General</c:formatCode>
                <c:ptCount val="5"/>
                <c:pt idx="0">
                  <c:v>8</c:v>
                </c:pt>
                <c:pt idx="1">
                  <c:v>3</c:v>
                </c:pt>
                <c:pt idx="2">
                  <c:v>2</c:v>
                </c:pt>
                <c:pt idx="3">
                  <c:v>15</c:v>
                </c:pt>
                <c:pt idx="4">
                  <c:v>1</c:v>
                </c:pt>
              </c:numCache>
            </c:numRef>
          </c:val>
          <c:extLst>
            <c:ext xmlns:c16="http://schemas.microsoft.com/office/drawing/2014/chart" uri="{C3380CC4-5D6E-409C-BE32-E72D297353CC}">
              <c16:uniqueId val="{00000000-6D5F-4DB4-9162-682E7F4004F6}"/>
            </c:ext>
          </c:extLst>
        </c:ser>
        <c:ser>
          <c:idx val="1"/>
          <c:order val="1"/>
          <c:tx>
            <c:strRef>
              <c:f>Table1!$B$1</c:f>
              <c:strCache>
                <c:ptCount val="1"/>
                <c:pt idx="0">
                  <c:v>total_revenue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trendline>
            <c:spPr>
              <a:ln w="19050" cap="rnd">
                <a:solidFill>
                  <a:schemeClr val="accent2"/>
                </a:solidFill>
              </a:ln>
              <a:effectLst/>
            </c:spPr>
            <c:trendlineType val="linear"/>
            <c:dispRSqr val="0"/>
            <c:dispEq val="0"/>
          </c:trendline>
          <c:val>
            <c:numRef>
              <c:f>Table1!$B$2:$B$6</c:f>
              <c:numCache>
                <c:formatCode>General</c:formatCode>
                <c:ptCount val="5"/>
                <c:pt idx="0">
                  <c:v>26634.34</c:v>
                </c:pt>
                <c:pt idx="1">
                  <c:v>23402.26</c:v>
                </c:pt>
                <c:pt idx="2">
                  <c:v>23392.28</c:v>
                </c:pt>
                <c:pt idx="3">
                  <c:v>22674.46</c:v>
                </c:pt>
                <c:pt idx="4">
                  <c:v>22634.55</c:v>
                </c:pt>
              </c:numCache>
            </c:numRef>
          </c:val>
          <c:extLst>
            <c:ext xmlns:c16="http://schemas.microsoft.com/office/drawing/2014/chart" uri="{C3380CC4-5D6E-409C-BE32-E72D297353CC}">
              <c16:uniqueId val="{00000002-6D5F-4DB4-9162-682E7F4004F6}"/>
            </c:ext>
          </c:extLst>
        </c:ser>
        <c:dLbls>
          <c:showLegendKey val="0"/>
          <c:showVal val="0"/>
          <c:showCatName val="0"/>
          <c:showSerName val="0"/>
          <c:showPercent val="0"/>
          <c:showBubbleSize val="0"/>
        </c:dLbls>
        <c:gapWidth val="150"/>
        <c:axId val="1089480079"/>
        <c:axId val="1089481039"/>
      </c:barChart>
      <c:catAx>
        <c:axId val="108948007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Customer</a:t>
                </a:r>
                <a:r>
                  <a:rPr lang="en-US" baseline="0"/>
                  <a:t> ID</a:t>
                </a:r>
                <a:endParaRPr lang="en-US"/>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9481039"/>
        <c:crosses val="autoZero"/>
        <c:auto val="1"/>
        <c:lblAlgn val="ctr"/>
        <c:lblOffset val="100"/>
        <c:noMultiLvlLbl val="0"/>
      </c:catAx>
      <c:valAx>
        <c:axId val="108948103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Total</a:t>
                </a:r>
                <a:r>
                  <a:rPr lang="en-US" baseline="0"/>
                  <a:t> revenue</a:t>
                </a:r>
                <a:endParaRPr lang="en-US"/>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9480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Total</a:t>
            </a:r>
            <a:r>
              <a:rPr lang="en-US" baseline="0"/>
              <a:t> </a:t>
            </a:r>
            <a:r>
              <a:rPr lang="en-US"/>
              <a:t>Sales By</a:t>
            </a:r>
            <a:r>
              <a:rPr lang="en-US" baseline="0"/>
              <a:t> Week Days</a:t>
            </a:r>
            <a:endParaRPr lang="en-US"/>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Table1!$B$1</c:f>
              <c:strCache>
                <c:ptCount val="1"/>
                <c:pt idx="0">
                  <c:v>Total_Sales</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Table1!$A$2:$A$8</c:f>
              <c:strCache>
                <c:ptCount val="7"/>
                <c:pt idx="0">
                  <c:v>Saturday</c:v>
                </c:pt>
                <c:pt idx="1">
                  <c:v>Tuesday</c:v>
                </c:pt>
                <c:pt idx="2">
                  <c:v>Thursday</c:v>
                </c:pt>
                <c:pt idx="3">
                  <c:v>Sunday</c:v>
                </c:pt>
                <c:pt idx="4">
                  <c:v>Friday</c:v>
                </c:pt>
                <c:pt idx="5">
                  <c:v>Wednesday</c:v>
                </c:pt>
                <c:pt idx="6">
                  <c:v>Monday</c:v>
                </c:pt>
              </c:strCache>
            </c:strRef>
          </c:cat>
          <c:val>
            <c:numRef>
              <c:f>Table1!$B$2:$B$8</c:f>
              <c:numCache>
                <c:formatCode>General</c:formatCode>
                <c:ptCount val="7"/>
                <c:pt idx="0">
                  <c:v>56120.81</c:v>
                </c:pt>
                <c:pt idx="1">
                  <c:v>51482.25</c:v>
                </c:pt>
                <c:pt idx="2">
                  <c:v>45349.25</c:v>
                </c:pt>
                <c:pt idx="3">
                  <c:v>44457.89</c:v>
                </c:pt>
                <c:pt idx="4">
                  <c:v>43926.34</c:v>
                </c:pt>
                <c:pt idx="5">
                  <c:v>43731.14</c:v>
                </c:pt>
                <c:pt idx="6">
                  <c:v>37899.08</c:v>
                </c:pt>
              </c:numCache>
            </c:numRef>
          </c:val>
          <c:smooth val="0"/>
          <c:extLst>
            <c:ext xmlns:c16="http://schemas.microsoft.com/office/drawing/2014/chart" uri="{C3380CC4-5D6E-409C-BE32-E72D297353CC}">
              <c16:uniqueId val="{00000000-AE75-4318-B6E9-EC8BAD5E7B9B}"/>
            </c:ext>
          </c:extLst>
        </c:ser>
        <c:dLbls>
          <c:dLblPos val="t"/>
          <c:showLegendKey val="0"/>
          <c:showVal val="1"/>
          <c:showCatName val="0"/>
          <c:showSerName val="0"/>
          <c:showPercent val="0"/>
          <c:showBubbleSize val="0"/>
        </c:dLbls>
        <c:smooth val="0"/>
        <c:axId val="980549503"/>
        <c:axId val="980561983"/>
      </c:lineChart>
      <c:catAx>
        <c:axId val="98054950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a:t>Day_of_Week</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80561983"/>
        <c:crosses val="autoZero"/>
        <c:auto val="1"/>
        <c:lblAlgn val="ctr"/>
        <c:lblOffset val="100"/>
        <c:noMultiLvlLbl val="0"/>
      </c:catAx>
      <c:valAx>
        <c:axId val="98056198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a:t>Total_Sales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80549503"/>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Table1!$C$1</c:f>
              <c:strCache>
                <c:ptCount val="1"/>
                <c:pt idx="0">
                  <c:v>total_profit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Table1!$A$2:$B$4</c:f>
              <c:multiLvlStrCache>
                <c:ptCount val="3"/>
                <c:lvl>
                  <c:pt idx="0">
                    <c:v>Health and beauty</c:v>
                  </c:pt>
                  <c:pt idx="1">
                    <c:v>Home and lifestyle</c:v>
                  </c:pt>
                  <c:pt idx="2">
                    <c:v>Food and beverages</c:v>
                  </c:pt>
                </c:lvl>
                <c:lvl>
                  <c:pt idx="0">
                    <c:v>A</c:v>
                  </c:pt>
                  <c:pt idx="1">
                    <c:v>C</c:v>
                  </c:pt>
                  <c:pt idx="2">
                    <c:v>B</c:v>
                  </c:pt>
                </c:lvl>
              </c:multiLvlStrCache>
            </c:multiLvlStrRef>
          </c:cat>
          <c:val>
            <c:numRef>
              <c:f>Table1!$C$2:$C$4</c:f>
              <c:numCache>
                <c:formatCode>General</c:formatCode>
                <c:ptCount val="3"/>
                <c:pt idx="0">
                  <c:v>-11397.97</c:v>
                </c:pt>
                <c:pt idx="1">
                  <c:v>-12572.17</c:v>
                </c:pt>
                <c:pt idx="2">
                  <c:v>-13765.85</c:v>
                </c:pt>
              </c:numCache>
            </c:numRef>
          </c:val>
          <c:extLst>
            <c:ext xmlns:c16="http://schemas.microsoft.com/office/drawing/2014/chart" uri="{C3380CC4-5D6E-409C-BE32-E72D297353CC}">
              <c16:uniqueId val="{00000000-C7A5-48A9-95D3-582EF511FB73}"/>
            </c:ext>
          </c:extLst>
        </c:ser>
        <c:dLbls>
          <c:showLegendKey val="0"/>
          <c:showVal val="0"/>
          <c:showCatName val="0"/>
          <c:showSerName val="0"/>
          <c:showPercent val="0"/>
          <c:showBubbleSize val="0"/>
        </c:dLbls>
        <c:gapWidth val="115"/>
        <c:overlap val="-20"/>
        <c:axId val="715343919"/>
        <c:axId val="715344399"/>
      </c:barChart>
      <c:catAx>
        <c:axId val="715343919"/>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15344399"/>
        <c:crosses val="autoZero"/>
        <c:auto val="1"/>
        <c:lblAlgn val="ctr"/>
        <c:lblOffset val="100"/>
        <c:noMultiLvlLbl val="0"/>
      </c:catAx>
      <c:valAx>
        <c:axId val="715344399"/>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15343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[3.xml]Sheet2!PivotTable17</c:name>
    <c:fmtId val="13"/>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Sheet2!$B$3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Sheet2!$A$4:$A$5</c:f>
              <c:strCache>
                <c:ptCount val="2"/>
                <c:pt idx="0">
                  <c:v>High</c:v>
                </c:pt>
                <c:pt idx="1">
                  <c:v>Medium</c:v>
                </c:pt>
              </c:strCache>
            </c:strRef>
          </c:cat>
          <c:val>
            <c:numRef>
              <c:f>Sheet2!$B$4:$B$5</c:f>
              <c:numCache>
                <c:formatCode>General</c:formatCode>
                <c:ptCount val="2"/>
                <c:pt idx="0">
                  <c:v>266016.39999999997</c:v>
                </c:pt>
                <c:pt idx="1">
                  <c:v>56950.36</c:v>
                </c:pt>
              </c:numCache>
            </c:numRef>
          </c:val>
          <c:extLst>
            <c:ext xmlns:c16="http://schemas.microsoft.com/office/drawing/2014/chart" uri="{C3380CC4-5D6E-409C-BE32-E72D297353CC}">
              <c16:uniqueId val="{00000000-F4EC-4CBA-92F6-CF7FA1EE1D9E}"/>
            </c:ext>
          </c:extLst>
        </c:ser>
        <c:dLbls>
          <c:showLegendKey val="0"/>
          <c:showVal val="1"/>
          <c:showCatName val="0"/>
          <c:showSerName val="0"/>
          <c:showPercent val="0"/>
          <c:showBubbleSize val="0"/>
        </c:dLbls>
        <c:gapWidth val="150"/>
        <c:overlap val="100"/>
        <c:axId val="1046227151"/>
        <c:axId val="1046227631"/>
      </c:barChart>
      <c:catAx>
        <c:axId val="1046227151"/>
        <c:scaling>
          <c:orientation val="minMax"/>
        </c:scaling>
        <c:delete val="0"/>
        <c:axPos val="b"/>
        <c:title>
          <c:layout>
            <c:manualLayout>
              <c:xMode val="edge"/>
              <c:yMode val="edge"/>
              <c:x val="0.4972626859142607"/>
              <c:y val="0.85249927092446776"/>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one"/>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46227631"/>
        <c:crosses val="autoZero"/>
        <c:auto val="1"/>
        <c:lblAlgn val="ctr"/>
        <c:lblOffset val="100"/>
        <c:noMultiLvlLbl val="0"/>
      </c:catAx>
      <c:valAx>
        <c:axId val="1046227631"/>
        <c:scaling>
          <c:orientation val="minMax"/>
        </c:scaling>
        <c:delete val="0"/>
        <c:axPos val="l"/>
        <c:majorGridlines>
          <c:spPr>
            <a:ln w="9525" cap="flat" cmpd="sng" algn="ctr">
              <a:solidFill>
                <a:schemeClr val="lt1">
                  <a:lumMod val="95000"/>
                  <a:alpha val="10000"/>
                </a:schemeClr>
              </a:solidFill>
              <a:round/>
            </a:ln>
            <a:effectLst/>
          </c:spPr>
        </c:majorGridlines>
        <c:title>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462271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[4.1.xml]Sheet2!PivotTable57</c:name>
    <c:fmtId val="6"/>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Sheet2!$B$3:$B$4</c:f>
              <c:strCache>
                <c:ptCount val="1"/>
                <c:pt idx="0">
                  <c:v>High Anomaly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Sheet2!$A$5:$A$10</c:f>
              <c:strCache>
                <c:ptCount val="6"/>
                <c:pt idx="0">
                  <c:v>Electronic accessories</c:v>
                </c:pt>
                <c:pt idx="1">
                  <c:v>Fashion accessories</c:v>
                </c:pt>
                <c:pt idx="2">
                  <c:v>Food and beverages</c:v>
                </c:pt>
                <c:pt idx="3">
                  <c:v>Health and beauty</c:v>
                </c:pt>
                <c:pt idx="4">
                  <c:v>Home and lifestyle</c:v>
                </c:pt>
                <c:pt idx="5">
                  <c:v>Sports and travel</c:v>
                </c:pt>
              </c:strCache>
            </c:strRef>
          </c:cat>
          <c:val>
            <c:numRef>
              <c:f>Sheet2!$B$5:$B$10</c:f>
              <c:numCache>
                <c:formatCode>General</c:formatCode>
                <c:ptCount val="6"/>
                <c:pt idx="0">
                  <c:v>7753.3364999999994</c:v>
                </c:pt>
                <c:pt idx="1">
                  <c:v>8230.9079999999994</c:v>
                </c:pt>
                <c:pt idx="2">
                  <c:v>10796.425499999999</c:v>
                </c:pt>
                <c:pt idx="3">
                  <c:v>6240.5280000000002</c:v>
                </c:pt>
                <c:pt idx="4">
                  <c:v>5911.9620000000004</c:v>
                </c:pt>
                <c:pt idx="5">
                  <c:v>7385.1959999999999</c:v>
                </c:pt>
              </c:numCache>
            </c:numRef>
          </c:val>
          <c:extLst>
            <c:ext xmlns:c16="http://schemas.microsoft.com/office/drawing/2014/chart" uri="{C3380CC4-5D6E-409C-BE32-E72D297353CC}">
              <c16:uniqueId val="{00000000-3982-4090-A4B4-444E55FA2D74}"/>
            </c:ext>
          </c:extLst>
        </c:ser>
        <c:ser>
          <c:idx val="1"/>
          <c:order val="1"/>
          <c:tx>
            <c:strRef>
              <c:f>Sheet2!$C$3:$C$4</c:f>
              <c:strCache>
                <c:ptCount val="1"/>
                <c:pt idx="0">
                  <c:v>Normal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Sheet2!$A$5:$A$10</c:f>
              <c:strCache>
                <c:ptCount val="6"/>
                <c:pt idx="0">
                  <c:v>Electronic accessories</c:v>
                </c:pt>
                <c:pt idx="1">
                  <c:v>Fashion accessories</c:v>
                </c:pt>
                <c:pt idx="2">
                  <c:v>Food and beverages</c:v>
                </c:pt>
                <c:pt idx="3">
                  <c:v>Health and beauty</c:v>
                </c:pt>
                <c:pt idx="4">
                  <c:v>Home and lifestyle</c:v>
                </c:pt>
                <c:pt idx="5">
                  <c:v>Sports and travel</c:v>
                </c:pt>
              </c:strCache>
            </c:strRef>
          </c:cat>
          <c:val>
            <c:numRef>
              <c:f>Sheet2!$C$5:$C$10</c:f>
              <c:numCache>
                <c:formatCode>General</c:formatCode>
                <c:ptCount val="6"/>
                <c:pt idx="0">
                  <c:v>9586.7099999999991</c:v>
                </c:pt>
                <c:pt idx="1">
                  <c:v>6566.7315000000008</c:v>
                </c:pt>
                <c:pt idx="2">
                  <c:v>6190.1280000000006</c:v>
                </c:pt>
                <c:pt idx="3">
                  <c:v>5891.6025</c:v>
                </c:pt>
                <c:pt idx="4">
                  <c:v>10133.938499999998</c:v>
                </c:pt>
                <c:pt idx="5">
                  <c:v>6839.3324999999995</c:v>
                </c:pt>
              </c:numCache>
            </c:numRef>
          </c:val>
          <c:extLst>
            <c:ext xmlns:c16="http://schemas.microsoft.com/office/drawing/2014/chart" uri="{C3380CC4-5D6E-409C-BE32-E72D297353CC}">
              <c16:uniqueId val="{00000001-3982-4090-A4B4-444E55FA2D74}"/>
            </c:ext>
          </c:extLst>
        </c:ser>
        <c:dLbls>
          <c:showLegendKey val="0"/>
          <c:showVal val="0"/>
          <c:showCatName val="0"/>
          <c:showSerName val="0"/>
          <c:showPercent val="0"/>
          <c:showBubbleSize val="0"/>
        </c:dLbls>
        <c:gapWidth val="100"/>
        <c:overlap val="-24"/>
        <c:axId val="1008900159"/>
        <c:axId val="1008901599"/>
      </c:barChart>
      <c:catAx>
        <c:axId val="1008900159"/>
        <c:scaling>
          <c:orientation val="minMax"/>
        </c:scaling>
        <c:delete val="0"/>
        <c:axPos val="b"/>
        <c:title>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08901599"/>
        <c:crosses val="autoZero"/>
        <c:auto val="1"/>
        <c:lblAlgn val="ctr"/>
        <c:lblOffset val="100"/>
        <c:noMultiLvlLbl val="0"/>
      </c:catAx>
      <c:valAx>
        <c:axId val="1008901599"/>
        <c:scaling>
          <c:orientation val="minMax"/>
        </c:scaling>
        <c:delete val="0"/>
        <c:axPos val="l"/>
        <c:majorGridlines>
          <c:spPr>
            <a:ln w="9525" cap="flat" cmpd="sng" algn="ctr">
              <a:solidFill>
                <a:schemeClr val="lt1">
                  <a:lumMod val="95000"/>
                  <a:alpha val="10000"/>
                </a:schemeClr>
              </a:solidFill>
              <a:round/>
            </a:ln>
            <a:effectLst/>
          </c:spPr>
        </c:majorGridlines>
        <c:title>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089001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[walmartdatappt.xlsx]Sheet4!PivotTable22</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Popular by payment</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a:scene3d>
            <a:camera prst="orthographicFront">
              <a:rot lat="0" lon="0" rev="0"/>
            </a:camera>
            <a:lightRig rig="threePt" dir="tl"/>
          </a:scene3d>
          <a:sp3d prstMaterial="plastic">
            <a:bevelT w="0" h="0"/>
          </a:sp3d>
        </c:spPr>
        <c:marker>
          <c:symbol val="circle"/>
          <c:size val="6"/>
          <c:spPr>
            <a:solidFill>
              <a:schemeClr val="accent1">
                <a:alpha val="85000"/>
              </a:schemeClr>
            </a:solidFill>
            <a:ln w="9525">
              <a:noFill/>
              <a:round/>
            </a:ln>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Sheet4!$B$3</c:f>
              <c:strCache>
                <c:ptCount val="1"/>
                <c:pt idx="0">
                  <c:v>Total</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Sheet4!$A$4:$A$6</c:f>
              <c:strCache>
                <c:ptCount val="3"/>
                <c:pt idx="0">
                  <c:v>Cash</c:v>
                </c:pt>
                <c:pt idx="1">
                  <c:v>Credit card</c:v>
                </c:pt>
                <c:pt idx="2">
                  <c:v>Ewallet</c:v>
                </c:pt>
              </c:strCache>
            </c:strRef>
          </c:cat>
          <c:val>
            <c:numRef>
              <c:f>Sheet4!$B$4:$B$6</c:f>
              <c:numCache>
                <c:formatCode>General</c:formatCode>
                <c:ptCount val="3"/>
                <c:pt idx="0">
                  <c:v>344</c:v>
                </c:pt>
                <c:pt idx="1">
                  <c:v>311</c:v>
                </c:pt>
                <c:pt idx="2">
                  <c:v>345</c:v>
                </c:pt>
              </c:numCache>
            </c:numRef>
          </c:val>
          <c:extLst>
            <c:ext xmlns:c16="http://schemas.microsoft.com/office/drawing/2014/chart" uri="{C3380CC4-5D6E-409C-BE32-E72D297353CC}">
              <c16:uniqueId val="{00000000-7DEB-4FA6-B1CD-E7F58ED71AC0}"/>
            </c:ext>
          </c:extLst>
        </c:ser>
        <c:dLbls>
          <c:dLblPos val="inEnd"/>
          <c:showLegendKey val="0"/>
          <c:showVal val="1"/>
          <c:showCatName val="0"/>
          <c:showSerName val="0"/>
          <c:showPercent val="0"/>
          <c:showBubbleSize val="0"/>
        </c:dLbls>
        <c:gapWidth val="100"/>
        <c:overlap val="-24"/>
        <c:axId val="152688127"/>
        <c:axId val="152690527"/>
      </c:barChart>
      <c:catAx>
        <c:axId val="15268812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2690527"/>
        <c:crosses val="autoZero"/>
        <c:auto val="1"/>
        <c:lblAlgn val="ctr"/>
        <c:lblOffset val="100"/>
        <c:noMultiLvlLbl val="0"/>
      </c:catAx>
      <c:valAx>
        <c:axId val="15269052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2688127"/>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[5.xml]Sheet2!PivotTable32</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Count of City by Payment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Sheet2!$A$4:$A$5</c:f>
              <c:strCache>
                <c:ptCount val="2"/>
                <c:pt idx="0">
                  <c:v>Cash</c:v>
                </c:pt>
                <c:pt idx="1">
                  <c:v>Ewallet</c:v>
                </c:pt>
              </c:strCache>
            </c:strRef>
          </c:cat>
          <c:val>
            <c:numRef>
              <c:f>Sheet2!$B$4:$B$5</c:f>
              <c:numCache>
                <c:formatCode>General</c:formatCode>
                <c:ptCount val="2"/>
                <c:pt idx="0">
                  <c:v>1</c:v>
                </c:pt>
                <c:pt idx="1">
                  <c:v>2</c:v>
                </c:pt>
              </c:numCache>
            </c:numRef>
          </c:val>
          <c:extLst>
            <c:ext xmlns:c16="http://schemas.microsoft.com/office/drawing/2014/chart" uri="{C3380CC4-5D6E-409C-BE32-E72D297353CC}">
              <c16:uniqueId val="{00000000-3BFB-4DF5-B73B-21373D6CFFFF}"/>
            </c:ext>
          </c:extLst>
        </c:ser>
        <c:dLbls>
          <c:showLegendKey val="0"/>
          <c:showVal val="0"/>
          <c:showCatName val="0"/>
          <c:showSerName val="0"/>
          <c:showPercent val="0"/>
          <c:showBubbleSize val="0"/>
        </c:dLbls>
        <c:gapWidth val="100"/>
        <c:overlap val="-24"/>
        <c:axId val="1089479119"/>
        <c:axId val="1089479599"/>
      </c:barChart>
      <c:catAx>
        <c:axId val="108947911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9479599"/>
        <c:crosses val="autoZero"/>
        <c:auto val="1"/>
        <c:lblAlgn val="ctr"/>
        <c:lblOffset val="100"/>
        <c:noMultiLvlLbl val="0"/>
      </c:catAx>
      <c:valAx>
        <c:axId val="10894795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9479119"/>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[6.xml]Sheet2!PivotTable87</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Sum of total_sales by month and Gender</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Sheet2!$B$3:$B$4</c:f>
              <c:strCache>
                <c:ptCount val="1"/>
                <c:pt idx="0">
                  <c:v>Female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Sheet2!$A$5:$A$7</c:f>
              <c:strCache>
                <c:ptCount val="3"/>
                <c:pt idx="0">
                  <c:v>2019-01</c:v>
                </c:pt>
                <c:pt idx="1">
                  <c:v>2019-02</c:v>
                </c:pt>
                <c:pt idx="2">
                  <c:v>2019-03</c:v>
                </c:pt>
              </c:strCache>
            </c:strRef>
          </c:cat>
          <c:val>
            <c:numRef>
              <c:f>Sheet2!$B$5:$B$7</c:f>
              <c:numCache>
                <c:formatCode>General</c:formatCode>
                <c:ptCount val="3"/>
                <c:pt idx="0">
                  <c:v>59138.98</c:v>
                </c:pt>
                <c:pt idx="1">
                  <c:v>56335.56</c:v>
                </c:pt>
                <c:pt idx="2">
                  <c:v>52408.39</c:v>
                </c:pt>
              </c:numCache>
            </c:numRef>
          </c:val>
          <c:extLst>
            <c:ext xmlns:c16="http://schemas.microsoft.com/office/drawing/2014/chart" uri="{C3380CC4-5D6E-409C-BE32-E72D297353CC}">
              <c16:uniqueId val="{00000000-45A1-49A9-9978-9822221259D1}"/>
            </c:ext>
          </c:extLst>
        </c:ser>
        <c:ser>
          <c:idx val="1"/>
          <c:order val="1"/>
          <c:tx>
            <c:strRef>
              <c:f>Sheet2!$C$3:$C$4</c:f>
              <c:strCache>
                <c:ptCount val="1"/>
                <c:pt idx="0">
                  <c:v>Male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Sheet2!$A$5:$A$7</c:f>
              <c:strCache>
                <c:ptCount val="3"/>
                <c:pt idx="0">
                  <c:v>2019-01</c:v>
                </c:pt>
                <c:pt idx="1">
                  <c:v>2019-02</c:v>
                </c:pt>
                <c:pt idx="2">
                  <c:v>2019-03</c:v>
                </c:pt>
              </c:strCache>
            </c:strRef>
          </c:cat>
          <c:val>
            <c:numRef>
              <c:f>Sheet2!$C$5:$C$7</c:f>
              <c:numCache>
                <c:formatCode>General</c:formatCode>
                <c:ptCount val="3"/>
                <c:pt idx="0">
                  <c:v>57152.89</c:v>
                </c:pt>
                <c:pt idx="1">
                  <c:v>40883.82</c:v>
                </c:pt>
                <c:pt idx="2">
                  <c:v>57047.12</c:v>
                </c:pt>
              </c:numCache>
            </c:numRef>
          </c:val>
          <c:extLst>
            <c:ext xmlns:c16="http://schemas.microsoft.com/office/drawing/2014/chart" uri="{C3380CC4-5D6E-409C-BE32-E72D297353CC}">
              <c16:uniqueId val="{00000001-45A1-49A9-9978-9822221259D1}"/>
            </c:ext>
          </c:extLst>
        </c:ser>
        <c:dLbls>
          <c:showLegendKey val="0"/>
          <c:showVal val="0"/>
          <c:showCatName val="0"/>
          <c:showSerName val="0"/>
          <c:showPercent val="0"/>
          <c:showBubbleSize val="0"/>
        </c:dLbls>
        <c:gapWidth val="100"/>
        <c:overlap val="-24"/>
        <c:axId val="1076615583"/>
        <c:axId val="1076613663"/>
      </c:barChart>
      <c:catAx>
        <c:axId val="107661558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76613663"/>
        <c:crosses val="autoZero"/>
        <c:auto val="1"/>
        <c:lblAlgn val="ctr"/>
        <c:lblOffset val="100"/>
        <c:noMultiLvlLbl val="0"/>
      </c:catAx>
      <c:valAx>
        <c:axId val="10766136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766155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[walmartdatappt.xlsx]Sheet7!PivotTable39</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Product-Line by Customer Type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Sheet7!$B$3:$B$4</c:f>
              <c:strCache>
                <c:ptCount val="1"/>
                <c:pt idx="0">
                  <c:v>Member</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Sheet7!$A$5:$A$10</c:f>
              <c:strCache>
                <c:ptCount val="6"/>
                <c:pt idx="0">
                  <c:v>Electronic accessories</c:v>
                </c:pt>
                <c:pt idx="1">
                  <c:v>Fashion accessories</c:v>
                </c:pt>
                <c:pt idx="2">
                  <c:v>Food and beverages</c:v>
                </c:pt>
                <c:pt idx="3">
                  <c:v>Health and beauty</c:v>
                </c:pt>
                <c:pt idx="4">
                  <c:v>Home and lifestyle</c:v>
                </c:pt>
                <c:pt idx="5">
                  <c:v>Sports and travel</c:v>
                </c:pt>
              </c:strCache>
            </c:strRef>
          </c:cat>
          <c:val>
            <c:numRef>
              <c:f>Sheet7!$B$5:$B$10</c:f>
              <c:numCache>
                <c:formatCode>General</c:formatCode>
                <c:ptCount val="6"/>
                <c:pt idx="0">
                  <c:v>24498.49</c:v>
                </c:pt>
                <c:pt idx="1">
                  <c:v>26323.96</c:v>
                </c:pt>
                <c:pt idx="2">
                  <c:v>31357.62</c:v>
                </c:pt>
                <c:pt idx="3">
                  <c:v>25831.040000000001</c:v>
                </c:pt>
                <c:pt idx="4">
                  <c:v>27978.03</c:v>
                </c:pt>
                <c:pt idx="5">
                  <c:v>28234.3</c:v>
                </c:pt>
              </c:numCache>
            </c:numRef>
          </c:val>
          <c:extLst>
            <c:ext xmlns:c16="http://schemas.microsoft.com/office/drawing/2014/chart" uri="{C3380CC4-5D6E-409C-BE32-E72D297353CC}">
              <c16:uniqueId val="{00000000-866F-4794-AB91-1FBE64972B34}"/>
            </c:ext>
          </c:extLst>
        </c:ser>
        <c:ser>
          <c:idx val="1"/>
          <c:order val="1"/>
          <c:tx>
            <c:strRef>
              <c:f>Sheet7!$C$3:$C$4</c:f>
              <c:strCache>
                <c:ptCount val="1"/>
                <c:pt idx="0">
                  <c:v>Normal</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Sheet7!$A$5:$A$10</c:f>
              <c:strCache>
                <c:ptCount val="6"/>
                <c:pt idx="0">
                  <c:v>Electronic accessories</c:v>
                </c:pt>
                <c:pt idx="1">
                  <c:v>Fashion accessories</c:v>
                </c:pt>
                <c:pt idx="2">
                  <c:v>Food and beverages</c:v>
                </c:pt>
                <c:pt idx="3">
                  <c:v>Health and beauty</c:v>
                </c:pt>
                <c:pt idx="4">
                  <c:v>Home and lifestyle</c:v>
                </c:pt>
                <c:pt idx="5">
                  <c:v>Sports and travel</c:v>
                </c:pt>
              </c:strCache>
            </c:strRef>
          </c:cat>
          <c:val>
            <c:numRef>
              <c:f>Sheet7!$C$5:$C$10</c:f>
              <c:numCache>
                <c:formatCode>General</c:formatCode>
                <c:ptCount val="6"/>
                <c:pt idx="0">
                  <c:v>29839.040000000001</c:v>
                </c:pt>
                <c:pt idx="1">
                  <c:v>27981.93</c:v>
                </c:pt>
                <c:pt idx="2">
                  <c:v>24787.22</c:v>
                </c:pt>
                <c:pt idx="3">
                  <c:v>23362.7</c:v>
                </c:pt>
                <c:pt idx="4">
                  <c:v>25883.89</c:v>
                </c:pt>
                <c:pt idx="5">
                  <c:v>26888.53</c:v>
                </c:pt>
              </c:numCache>
            </c:numRef>
          </c:val>
          <c:extLst>
            <c:ext xmlns:c16="http://schemas.microsoft.com/office/drawing/2014/chart" uri="{C3380CC4-5D6E-409C-BE32-E72D297353CC}">
              <c16:uniqueId val="{00000001-866F-4794-AB91-1FBE64972B34}"/>
            </c:ext>
          </c:extLst>
        </c:ser>
        <c:dLbls>
          <c:dLblPos val="outEnd"/>
          <c:showLegendKey val="0"/>
          <c:showVal val="1"/>
          <c:showCatName val="0"/>
          <c:showSerName val="0"/>
          <c:showPercent val="0"/>
          <c:showBubbleSize val="0"/>
        </c:dLbls>
        <c:gapWidth val="115"/>
        <c:overlap val="-20"/>
        <c:axId val="465029055"/>
        <c:axId val="465028575"/>
      </c:barChart>
      <c:catAx>
        <c:axId val="46502905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65028575"/>
        <c:crosses val="autoZero"/>
        <c:auto val="1"/>
        <c:lblAlgn val="ctr"/>
        <c:lblOffset val="100"/>
        <c:noMultiLvlLbl val="0"/>
      </c:catAx>
      <c:valAx>
        <c:axId val="465028575"/>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65029055"/>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Repeated Customers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Sheet8!$A$1</c:f>
              <c:strCache>
                <c:ptCount val="1"/>
                <c:pt idx="0">
                  <c:v>Customer_id</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val>
            <c:numRef>
              <c:f>Sheet8!$A$2:$A$16</c:f>
              <c:numCache>
                <c:formatCode>General</c:formatCode>
                <c:ptCount val="15"/>
                <c:pt idx="0">
                  <c:v>2</c:v>
                </c:pt>
                <c:pt idx="1">
                  <c:v>3</c:v>
                </c:pt>
                <c:pt idx="2">
                  <c:v>11</c:v>
                </c:pt>
                <c:pt idx="3">
                  <c:v>9</c:v>
                </c:pt>
                <c:pt idx="4">
                  <c:v>13</c:v>
                </c:pt>
                <c:pt idx="5">
                  <c:v>1</c:v>
                </c:pt>
                <c:pt idx="6">
                  <c:v>8</c:v>
                </c:pt>
                <c:pt idx="7">
                  <c:v>12</c:v>
                </c:pt>
                <c:pt idx="8">
                  <c:v>14</c:v>
                </c:pt>
                <c:pt idx="9">
                  <c:v>5</c:v>
                </c:pt>
                <c:pt idx="10">
                  <c:v>10</c:v>
                </c:pt>
                <c:pt idx="11">
                  <c:v>6</c:v>
                </c:pt>
                <c:pt idx="12">
                  <c:v>4</c:v>
                </c:pt>
                <c:pt idx="13">
                  <c:v>7</c:v>
                </c:pt>
                <c:pt idx="14">
                  <c:v>15</c:v>
                </c:pt>
              </c:numCache>
            </c:numRef>
          </c:val>
          <c:extLst>
            <c:ext xmlns:c16="http://schemas.microsoft.com/office/drawing/2014/chart" uri="{C3380CC4-5D6E-409C-BE32-E72D297353CC}">
              <c16:uniqueId val="{00000000-E57F-46F1-947F-DA65DC46355C}"/>
            </c:ext>
          </c:extLst>
        </c:ser>
        <c:ser>
          <c:idx val="1"/>
          <c:order val="1"/>
          <c:tx>
            <c:strRef>
              <c:f>Sheet8!$B$1</c:f>
              <c:strCache>
                <c:ptCount val="1"/>
                <c:pt idx="0">
                  <c:v>Repeated _Purchasees</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Sheet8!$B$2:$B$16</c:f>
              <c:numCache>
                <c:formatCode>General</c:formatCode>
                <c:ptCount val="15"/>
                <c:pt idx="0">
                  <c:v>67</c:v>
                </c:pt>
                <c:pt idx="1">
                  <c:v>67</c:v>
                </c:pt>
                <c:pt idx="2">
                  <c:v>66</c:v>
                </c:pt>
                <c:pt idx="3">
                  <c:v>67</c:v>
                </c:pt>
                <c:pt idx="4">
                  <c:v>66</c:v>
                </c:pt>
                <c:pt idx="5">
                  <c:v>67</c:v>
                </c:pt>
                <c:pt idx="6">
                  <c:v>67</c:v>
                </c:pt>
                <c:pt idx="7">
                  <c:v>66</c:v>
                </c:pt>
                <c:pt idx="8">
                  <c:v>66</c:v>
                </c:pt>
                <c:pt idx="9">
                  <c:v>67</c:v>
                </c:pt>
                <c:pt idx="10">
                  <c:v>67</c:v>
                </c:pt>
                <c:pt idx="11">
                  <c:v>67</c:v>
                </c:pt>
                <c:pt idx="12">
                  <c:v>67</c:v>
                </c:pt>
                <c:pt idx="13">
                  <c:v>67</c:v>
                </c:pt>
                <c:pt idx="14">
                  <c:v>66</c:v>
                </c:pt>
              </c:numCache>
            </c:numRef>
          </c:val>
          <c:extLst>
            <c:ext xmlns:c16="http://schemas.microsoft.com/office/drawing/2014/chart" uri="{C3380CC4-5D6E-409C-BE32-E72D297353CC}">
              <c16:uniqueId val="{00000001-E57F-46F1-947F-DA65DC46355C}"/>
            </c:ext>
          </c:extLst>
        </c:ser>
        <c:dLbls>
          <c:showLegendKey val="0"/>
          <c:showVal val="0"/>
          <c:showCatName val="0"/>
          <c:showSerName val="0"/>
          <c:showPercent val="0"/>
          <c:showBubbleSize val="0"/>
        </c:dLbls>
        <c:gapWidth val="100"/>
        <c:overlap val="-24"/>
        <c:axId val="475784255"/>
        <c:axId val="475787135"/>
      </c:barChart>
      <c:catAx>
        <c:axId val="47578425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75787135"/>
        <c:crosses val="autoZero"/>
        <c:auto val="1"/>
        <c:lblAlgn val="ctr"/>
        <c:lblOffset val="100"/>
        <c:noMultiLvlLbl val="0"/>
      </c:catAx>
      <c:valAx>
        <c:axId val="47578713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757842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2/19/2025</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2/19/2025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2/19/2025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2/19/2025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2/19/2025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2/19/2025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2/19/2025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2/19/2025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2/19/2025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2/19/2025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2/19/2025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2/19/2025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2/19/2025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2/19/2025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2/19/2025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2/19/2025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2/19/2025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2/19/2025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2/19/2025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2/19/2025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2/19/2025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2/19/2025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2/19/2025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2/19/2025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2/19/2025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2/19/2025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2/19/2025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2/19/2025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2/19/2025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2/19/2025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2/19/2025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2/19/2025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2/19/2025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2/19/2025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2/19/2025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2/19/2025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2/19/2025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2/19/2025</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3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hyperlink" Target="https://www.thebluediamondgallery.com/wooden-tile/t/thank-you.html" TargetMode="External"/><Relationship Id="rId2" Type="http://schemas.openxmlformats.org/officeDocument/2006/relationships/image" Target="../media/image42.jp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904509"/>
            <a:ext cx="8807116" cy="711946"/>
          </a:xfrm>
        </p:spPr>
        <p:txBody>
          <a:bodyPr>
            <a:normAutofit fontScale="90000"/>
          </a:bodyPr>
          <a:lstStyle/>
          <a:p>
            <a:r>
              <a:rPr lang="en-US" sz="3000" dirty="0"/>
              <a:t>Sales Performance Analysis of Walmart Stores</a:t>
            </a:r>
            <a:br>
              <a:rPr lang="en-US" sz="3000" dirty="0"/>
            </a:br>
            <a:r>
              <a:rPr lang="en-US" sz="3000" dirty="0"/>
              <a:t>              </a:t>
            </a:r>
            <a:r>
              <a:rPr lang="en-US" sz="2200" dirty="0"/>
              <a:t>Using Advanced MySQL Techniques</a:t>
            </a:r>
            <a:br>
              <a:rPr lang="en-US" sz="2200" dirty="0"/>
            </a:br>
            <a:endParaRPr lang="en-US" sz="2200" dirty="0"/>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RAHUL YADAV</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35427-30F4-E3C0-408C-35AB2DE65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F7F5A-9358-9B73-0B57-717E06D78AE6}"/>
              </a:ext>
            </a:extLst>
          </p:cNvPr>
          <p:cNvSpPr>
            <a:spLocks noGrp="1"/>
          </p:cNvSpPr>
          <p:nvPr>
            <p:ph type="title"/>
          </p:nvPr>
        </p:nvSpPr>
        <p:spPr>
          <a:xfrm>
            <a:off x="832364" y="96006"/>
            <a:ext cx="10999418" cy="741327"/>
          </a:xfrm>
        </p:spPr>
        <p:txBody>
          <a:bodyPr>
            <a:normAutofit fontScale="90000"/>
          </a:bodyPr>
          <a:lstStyle/>
          <a:p>
            <a:r>
              <a:rPr lang="en-US" sz="2000" dirty="0">
                <a:latin typeface="Times New Roman" panose="02020603050405020304" pitchFamily="18" charset="0"/>
                <a:cs typeface="Times New Roman" panose="02020603050405020304" pitchFamily="18" charset="0"/>
              </a:rPr>
              <a:t>Analyzing Customer Segmentation Based on Spending: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Walmart wants to segment customers based on their average spending behavior. Classify customers into three tiers: High, 	Medium, and Low spenders based on their total purchase amounts.</a:t>
            </a:r>
          </a:p>
        </p:txBody>
      </p:sp>
      <p:sp>
        <p:nvSpPr>
          <p:cNvPr id="3" name="Footer Placeholder 2">
            <a:extLst>
              <a:ext uri="{FF2B5EF4-FFF2-40B4-BE49-F238E27FC236}">
                <a16:creationId xmlns:a16="http://schemas.microsoft.com/office/drawing/2014/main" id="{BD0859EB-0782-89D2-A225-607856BF4163}"/>
              </a:ext>
            </a:extLst>
          </p:cNvPr>
          <p:cNvSpPr>
            <a:spLocks noGrp="1"/>
          </p:cNvSpPr>
          <p:nvPr>
            <p:ph type="ftr" sz="quarter" idx="11"/>
          </p:nvPr>
        </p:nvSpPr>
        <p:spPr/>
        <p:txBody>
          <a:bodyPr/>
          <a:lstStyle/>
          <a:p>
            <a:r>
              <a:rPr lang="en-US" dirty="0"/>
              <a:t>Task 3</a:t>
            </a:r>
          </a:p>
        </p:txBody>
      </p:sp>
      <p:sp>
        <p:nvSpPr>
          <p:cNvPr id="4" name="Slide Number Placeholder 3">
            <a:extLst>
              <a:ext uri="{FF2B5EF4-FFF2-40B4-BE49-F238E27FC236}">
                <a16:creationId xmlns:a16="http://schemas.microsoft.com/office/drawing/2014/main" id="{7C5DE978-E370-2A98-130A-B72BE92B4412}"/>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5" name="Text Placeholder 4">
            <a:extLst>
              <a:ext uri="{FF2B5EF4-FFF2-40B4-BE49-F238E27FC236}">
                <a16:creationId xmlns:a16="http://schemas.microsoft.com/office/drawing/2014/main" id="{BD32C87A-392B-4C81-434C-1BCCBAFBB3B5}"/>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45CCC590-A503-E298-3985-DF4D9C66B8DC}"/>
              </a:ext>
            </a:extLst>
          </p:cNvPr>
          <p:cNvSpPr>
            <a:spLocks noGrp="1"/>
          </p:cNvSpPr>
          <p:nvPr>
            <p:ph sz="half" idx="2"/>
          </p:nvPr>
        </p:nvSpPr>
        <p:spPr>
          <a:xfrm>
            <a:off x="714886" y="1310312"/>
            <a:ext cx="5509898" cy="4877225"/>
          </a:xfrm>
        </p:spPr>
        <p:txBody>
          <a:bodyPr>
            <a:noAutofit/>
          </a:bodyPr>
          <a:lstStyle/>
          <a:p>
            <a:r>
              <a:rPr lang="en-US" sz="1300" b="1" kern="1500" dirty="0">
                <a:latin typeface="Arial" panose="020B0604020202020204" pitchFamily="34" charset="0"/>
                <a:cs typeface="Arial" panose="020B0604020202020204" pitchFamily="34" charset="0"/>
              </a:rPr>
              <a:t>WITH CustomerSpending AS (</a:t>
            </a:r>
          </a:p>
          <a:p>
            <a:r>
              <a:rPr lang="en-US" sz="1300" b="1" kern="1500" dirty="0">
                <a:latin typeface="Arial" panose="020B0604020202020204" pitchFamily="34" charset="0"/>
                <a:cs typeface="Arial" panose="020B0604020202020204" pitchFamily="34" charset="0"/>
              </a:rPr>
              <a:t>      SELECT `Customer ID`, ROUND(SUM(Total),2) AS total_spent    </a:t>
            </a:r>
          </a:p>
          <a:p>
            <a:r>
              <a:rPr lang="en-US" sz="1300" b="1" kern="1500" dirty="0">
                <a:latin typeface="Arial" panose="020B0604020202020204" pitchFamily="34" charset="0"/>
                <a:cs typeface="Arial" panose="020B0604020202020204" pitchFamily="34" charset="0"/>
              </a:rPr>
              <a:t>       FROM walmartsales    </a:t>
            </a:r>
          </a:p>
          <a:p>
            <a:r>
              <a:rPr lang="en-US" sz="1300" b="1" kern="1500" dirty="0">
                <a:latin typeface="Arial" panose="020B0604020202020204" pitchFamily="34" charset="0"/>
                <a:cs typeface="Arial" panose="020B0604020202020204" pitchFamily="34" charset="0"/>
              </a:rPr>
              <a:t>       GROUP BY `Customer ID`)</a:t>
            </a:r>
          </a:p>
          <a:p>
            <a:r>
              <a:rPr lang="en-US" sz="1300" b="1" kern="1500" dirty="0">
                <a:latin typeface="Arial" panose="020B0604020202020204" pitchFamily="34" charset="0"/>
                <a:cs typeface="Arial" panose="020B0604020202020204" pitchFamily="34" charset="0"/>
              </a:rPr>
              <a:t>SELECT `Customer ID`, total_spent,    </a:t>
            </a:r>
          </a:p>
          <a:p>
            <a:r>
              <a:rPr lang="en-US" sz="1300" b="1" kern="1500" dirty="0">
                <a:latin typeface="Arial" panose="020B0604020202020204" pitchFamily="34" charset="0"/>
                <a:cs typeface="Arial" panose="020B0604020202020204" pitchFamily="34" charset="0"/>
              </a:rPr>
              <a:t>     CASE        </a:t>
            </a:r>
          </a:p>
          <a:p>
            <a:r>
              <a:rPr lang="en-US" sz="1300" b="1" kern="1500" dirty="0">
                <a:latin typeface="Arial" panose="020B0604020202020204" pitchFamily="34" charset="0"/>
                <a:cs typeface="Arial" panose="020B0604020202020204" pitchFamily="34" charset="0"/>
              </a:rPr>
              <a:t>         WHEN total_spent &gt; 20000 THEN 'High'        </a:t>
            </a:r>
          </a:p>
          <a:p>
            <a:r>
              <a:rPr lang="en-US" sz="1300" b="1" kern="1500" dirty="0">
                <a:latin typeface="Arial" panose="020B0604020202020204" pitchFamily="34" charset="0"/>
                <a:cs typeface="Arial" panose="020B0604020202020204" pitchFamily="34" charset="0"/>
              </a:rPr>
              <a:t>         WHEN total_spent BETWEEN 15000 AND 20000 THEN 'Medium’   </a:t>
            </a:r>
          </a:p>
          <a:p>
            <a:r>
              <a:rPr lang="en-US" sz="1300" b="1" kern="1500" dirty="0">
                <a:latin typeface="Arial" panose="020B0604020202020204" pitchFamily="34" charset="0"/>
                <a:cs typeface="Arial" panose="020B0604020202020204" pitchFamily="34" charset="0"/>
              </a:rPr>
              <a:t>        ELSE 'Low'    END AS spenders_type</a:t>
            </a:r>
          </a:p>
          <a:p>
            <a:r>
              <a:rPr lang="en-US" sz="1300" b="1" kern="1500" dirty="0">
                <a:latin typeface="Arial" panose="020B0604020202020204" pitchFamily="34" charset="0"/>
                <a:cs typeface="Arial" panose="020B0604020202020204" pitchFamily="34" charset="0"/>
              </a:rPr>
              <a:t>FROM CustomerSpending;</a:t>
            </a:r>
          </a:p>
        </p:txBody>
      </p:sp>
      <p:sp>
        <p:nvSpPr>
          <p:cNvPr id="7" name="Text Placeholder 6">
            <a:extLst>
              <a:ext uri="{FF2B5EF4-FFF2-40B4-BE49-F238E27FC236}">
                <a16:creationId xmlns:a16="http://schemas.microsoft.com/office/drawing/2014/main" id="{EF9394B1-F6CC-763A-82AD-5B268EC95D0C}"/>
              </a:ext>
            </a:extLst>
          </p:cNvPr>
          <p:cNvSpPr>
            <a:spLocks noGrp="1"/>
          </p:cNvSpPr>
          <p:nvPr>
            <p:ph type="body" sz="quarter" idx="3"/>
          </p:nvPr>
        </p:nvSpPr>
        <p:spPr>
          <a:xfrm>
            <a:off x="6096000" y="973718"/>
            <a:ext cx="5183188" cy="555562"/>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pic>
        <p:nvPicPr>
          <p:cNvPr id="11" name="Content Placeholder 10">
            <a:extLst>
              <a:ext uri="{FF2B5EF4-FFF2-40B4-BE49-F238E27FC236}">
                <a16:creationId xmlns:a16="http://schemas.microsoft.com/office/drawing/2014/main" id="{3EBE964E-3BD5-87F8-FA63-C9C518F37023}"/>
              </a:ext>
            </a:extLst>
          </p:cNvPr>
          <p:cNvPicPr>
            <a:picLocks noGrp="1" noChangeAspect="1"/>
          </p:cNvPicPr>
          <p:nvPr>
            <p:ph sz="quarter" idx="4"/>
          </p:nvPr>
        </p:nvPicPr>
        <p:blipFill>
          <a:blip r:embed="rId2"/>
          <a:stretch>
            <a:fillRect/>
          </a:stretch>
        </p:blipFill>
        <p:spPr>
          <a:xfrm>
            <a:off x="6418133" y="1528763"/>
            <a:ext cx="4796097" cy="4675187"/>
          </a:xfrm>
        </p:spPr>
      </p:pic>
      <p:sp>
        <p:nvSpPr>
          <p:cNvPr id="8" name="TextBox 7">
            <a:extLst>
              <a:ext uri="{FF2B5EF4-FFF2-40B4-BE49-F238E27FC236}">
                <a16:creationId xmlns:a16="http://schemas.microsoft.com/office/drawing/2014/main" id="{6732C47C-B7F3-F75C-062D-4C6E9B3E3268}"/>
              </a:ext>
            </a:extLst>
          </p:cNvPr>
          <p:cNvSpPr txBox="1"/>
          <p:nvPr/>
        </p:nvSpPr>
        <p:spPr>
          <a:xfrm>
            <a:off x="121371" y="51170"/>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9" name="TextBox 8">
            <a:extLst>
              <a:ext uri="{FF2B5EF4-FFF2-40B4-BE49-F238E27FC236}">
                <a16:creationId xmlns:a16="http://schemas.microsoft.com/office/drawing/2014/main" id="{6D281AF3-E270-9A70-A311-2F0FCEC139E2}"/>
              </a:ext>
            </a:extLst>
          </p:cNvPr>
          <p:cNvSpPr txBox="1"/>
          <p:nvPr/>
        </p:nvSpPr>
        <p:spPr>
          <a:xfrm>
            <a:off x="360219" y="466669"/>
            <a:ext cx="354667"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3</a:t>
            </a:r>
          </a:p>
        </p:txBody>
      </p:sp>
    </p:spTree>
    <p:extLst>
      <p:ext uri="{BB962C8B-B14F-4D97-AF65-F5344CB8AC3E}">
        <p14:creationId xmlns:p14="http://schemas.microsoft.com/office/powerpoint/2010/main" val="2377320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6B6D6CD2-CEAC-42B0-7F46-C6AFAF619517}"/>
              </a:ext>
            </a:extLst>
          </p:cNvPr>
          <p:cNvGraphicFramePr>
            <a:graphicFrameLocks/>
          </p:cNvGraphicFramePr>
          <p:nvPr>
            <p:extLst>
              <p:ext uri="{D42A27DB-BD31-4B8C-83A1-F6EECF244321}">
                <p14:modId xmlns:p14="http://schemas.microsoft.com/office/powerpoint/2010/main" val="1850806254"/>
              </p:ext>
            </p:extLst>
          </p:nvPr>
        </p:nvGraphicFramePr>
        <p:xfrm>
          <a:off x="1177636" y="1262743"/>
          <a:ext cx="9403278" cy="4746171"/>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0">
            <a:extLst>
              <a:ext uri="{FF2B5EF4-FFF2-40B4-BE49-F238E27FC236}">
                <a16:creationId xmlns:a16="http://schemas.microsoft.com/office/drawing/2014/main" id="{4F69CDC7-364A-7DCC-C755-78DAC42688DF}"/>
              </a:ext>
            </a:extLst>
          </p:cNvPr>
          <p:cNvSpPr>
            <a:spLocks noGrp="1"/>
          </p:cNvSpPr>
          <p:nvPr>
            <p:ph type="title"/>
          </p:nvPr>
        </p:nvSpPr>
        <p:spPr>
          <a:xfrm>
            <a:off x="838200" y="179770"/>
            <a:ext cx="10515600" cy="1325563"/>
          </a:xfrm>
        </p:spPr>
        <p:txBody>
          <a:bodyPr/>
          <a:lstStyle/>
          <a:p>
            <a:r>
              <a:rPr lang="en-US" sz="4000" dirty="0">
                <a:latin typeface="Times New Roman" panose="02020603050405020304" pitchFamily="18" charset="0"/>
                <a:cs typeface="Times New Roman" panose="02020603050405020304" pitchFamily="18" charset="0"/>
              </a:rPr>
              <a:t>Customer Segmentation Based on Spending</a:t>
            </a:r>
            <a:endParaRPr lang="en-US" dirty="0"/>
          </a:p>
        </p:txBody>
      </p:sp>
    </p:spTree>
    <p:extLst>
      <p:ext uri="{BB962C8B-B14F-4D97-AF65-F5344CB8AC3E}">
        <p14:creationId xmlns:p14="http://schemas.microsoft.com/office/powerpoint/2010/main" val="216620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747A2-1C11-A5CF-CC68-EF16BEFB2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630C1-D733-CEAE-8CDD-5F1163B32517}"/>
              </a:ext>
            </a:extLst>
          </p:cNvPr>
          <p:cNvSpPr>
            <a:spLocks noGrp="1"/>
          </p:cNvSpPr>
          <p:nvPr>
            <p:ph type="title"/>
          </p:nvPr>
        </p:nvSpPr>
        <p:spPr>
          <a:xfrm>
            <a:off x="832364" y="96006"/>
            <a:ext cx="10999418" cy="741327"/>
          </a:xfrm>
        </p:spPr>
        <p:txBody>
          <a:bodyPr>
            <a:normAutofit fontScale="90000"/>
          </a:bodyPr>
          <a:lstStyle/>
          <a:p>
            <a:r>
              <a:rPr lang="en-US" sz="2000" dirty="0">
                <a:latin typeface="Times New Roman" panose="02020603050405020304" pitchFamily="18" charset="0"/>
                <a:cs typeface="Times New Roman" panose="02020603050405020304" pitchFamily="18" charset="0"/>
              </a:rPr>
              <a:t>Detecting Anomalies in Sales Transactions: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Walmart suspects that some transactions have unusually high or low sales compared to the average for the</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 	product line. Identify these anomalies.</a:t>
            </a:r>
          </a:p>
        </p:txBody>
      </p:sp>
      <p:sp>
        <p:nvSpPr>
          <p:cNvPr id="3" name="Footer Placeholder 2">
            <a:extLst>
              <a:ext uri="{FF2B5EF4-FFF2-40B4-BE49-F238E27FC236}">
                <a16:creationId xmlns:a16="http://schemas.microsoft.com/office/drawing/2014/main" id="{AB2C44A1-06DF-953D-9C8F-0FBDFA391E09}"/>
              </a:ext>
            </a:extLst>
          </p:cNvPr>
          <p:cNvSpPr>
            <a:spLocks noGrp="1"/>
          </p:cNvSpPr>
          <p:nvPr>
            <p:ph type="ftr" sz="quarter" idx="11"/>
          </p:nvPr>
        </p:nvSpPr>
        <p:spPr/>
        <p:txBody>
          <a:bodyPr/>
          <a:lstStyle/>
          <a:p>
            <a:r>
              <a:rPr lang="en-US" dirty="0"/>
              <a:t>Task 4</a:t>
            </a:r>
          </a:p>
        </p:txBody>
      </p:sp>
      <p:sp>
        <p:nvSpPr>
          <p:cNvPr id="4" name="Slide Number Placeholder 3">
            <a:extLst>
              <a:ext uri="{FF2B5EF4-FFF2-40B4-BE49-F238E27FC236}">
                <a16:creationId xmlns:a16="http://schemas.microsoft.com/office/drawing/2014/main" id="{77A1A63F-926C-6AE6-E140-8A335DE8E8D0}"/>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5" name="Text Placeholder 4">
            <a:extLst>
              <a:ext uri="{FF2B5EF4-FFF2-40B4-BE49-F238E27FC236}">
                <a16:creationId xmlns:a16="http://schemas.microsoft.com/office/drawing/2014/main" id="{DC43D9CA-7A75-1444-5E9E-6E75104709B6}"/>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521929B5-4E85-A2A5-D93F-76B44022B172}"/>
              </a:ext>
            </a:extLst>
          </p:cNvPr>
          <p:cNvSpPr>
            <a:spLocks noGrp="1"/>
          </p:cNvSpPr>
          <p:nvPr>
            <p:ph sz="half" idx="2"/>
          </p:nvPr>
        </p:nvSpPr>
        <p:spPr>
          <a:xfrm>
            <a:off x="714886" y="1310312"/>
            <a:ext cx="5509898" cy="4877225"/>
          </a:xfrm>
        </p:spPr>
        <p:txBody>
          <a:bodyPr>
            <a:noAutofit/>
          </a:bodyPr>
          <a:lstStyle/>
          <a:p>
            <a:r>
              <a:rPr lang="en-US" sz="1300" b="1" kern="1500" dirty="0">
                <a:latin typeface="Arial" panose="020B0604020202020204" pitchFamily="34" charset="0"/>
                <a:cs typeface="Arial" panose="020B0604020202020204" pitchFamily="34" charset="0"/>
              </a:rPr>
              <a:t>WITH ProductStats AS (</a:t>
            </a:r>
          </a:p>
          <a:p>
            <a:r>
              <a:rPr lang="en-US" sz="1300" b="1" kern="1500" dirty="0">
                <a:latin typeface="Arial" panose="020B0604020202020204" pitchFamily="34" charset="0"/>
                <a:cs typeface="Arial" panose="020B0604020202020204" pitchFamily="34" charset="0"/>
              </a:rPr>
              <a:t>      SELECT `Product line`, ROUND(AVG(Total),2) AS avg_sales,   	ROUND(STDDEV(Total),2) AS std_dev_sales    </a:t>
            </a:r>
          </a:p>
          <a:p>
            <a:r>
              <a:rPr lang="en-US" sz="1300" b="1" kern="1500" dirty="0">
                <a:latin typeface="Arial" panose="020B0604020202020204" pitchFamily="34" charset="0"/>
                <a:cs typeface="Arial" panose="020B0604020202020204" pitchFamily="34" charset="0"/>
              </a:rPr>
              <a:t>       FROM walmartsales    </a:t>
            </a:r>
          </a:p>
          <a:p>
            <a:r>
              <a:rPr lang="en-US" sz="1300" b="1" kern="1500" dirty="0">
                <a:latin typeface="Arial" panose="020B0604020202020204" pitchFamily="34" charset="0"/>
                <a:cs typeface="Arial" panose="020B0604020202020204" pitchFamily="34" charset="0"/>
              </a:rPr>
              <a:t>       GROUP BY `Product line`)</a:t>
            </a:r>
          </a:p>
          <a:p>
            <a:r>
              <a:rPr lang="en-US" sz="1300" b="1" kern="1500" dirty="0">
                <a:latin typeface="Arial" panose="020B0604020202020204" pitchFamily="34" charset="0"/>
                <a:cs typeface="Arial" panose="020B0604020202020204" pitchFamily="34" charset="0"/>
              </a:rPr>
              <a:t>SELECT s.`Invoice ID`, s.`Product line`, s.Total, p.avg_sales, 	p.std_dev_sales,    </a:t>
            </a:r>
          </a:p>
          <a:p>
            <a:r>
              <a:rPr lang="en-US" sz="1300" b="1" kern="1500" dirty="0">
                <a:latin typeface="Arial" panose="020B0604020202020204" pitchFamily="34" charset="0"/>
                <a:cs typeface="Arial" panose="020B0604020202020204" pitchFamily="34" charset="0"/>
              </a:rPr>
              <a:t>      CASE</a:t>
            </a:r>
          </a:p>
          <a:p>
            <a:r>
              <a:rPr lang="en-US" sz="1300" b="1" kern="1500" dirty="0">
                <a:latin typeface="Arial" panose="020B0604020202020204" pitchFamily="34" charset="0"/>
                <a:cs typeface="Arial" panose="020B0604020202020204" pitchFamily="34" charset="0"/>
              </a:rPr>
              <a:t>            WHEN s.Total &gt; (p.avg_sales + 2 * p.std_dev_sales) THEN 	'High Anomaly'        </a:t>
            </a:r>
          </a:p>
          <a:p>
            <a:r>
              <a:rPr lang="en-US" sz="1300" b="1" kern="1500" dirty="0">
                <a:latin typeface="Arial" panose="020B0604020202020204" pitchFamily="34" charset="0"/>
                <a:cs typeface="Arial" panose="020B0604020202020204" pitchFamily="34" charset="0"/>
              </a:rPr>
              <a:t>            WHEN s.Total &lt; (p.avg_sales - 2 * p.std_dev_sales) THEN	 'Low Anomaly'        </a:t>
            </a:r>
          </a:p>
          <a:p>
            <a:r>
              <a:rPr lang="en-US" sz="1300" b="1" kern="1500" dirty="0">
                <a:latin typeface="Arial" panose="020B0604020202020204" pitchFamily="34" charset="0"/>
                <a:cs typeface="Arial" panose="020B0604020202020204" pitchFamily="34" charset="0"/>
              </a:rPr>
              <a:t>            ELSE 'Normal'    END AS anomaly_status</a:t>
            </a:r>
          </a:p>
          <a:p>
            <a:r>
              <a:rPr lang="en-US" sz="1300" b="1" kern="1500" dirty="0">
                <a:latin typeface="Arial" panose="020B0604020202020204" pitchFamily="34" charset="0"/>
                <a:cs typeface="Arial" panose="020B0604020202020204" pitchFamily="34" charset="0"/>
              </a:rPr>
              <a:t>FROM walmartsales s JOIN ProductStats p </a:t>
            </a:r>
          </a:p>
          <a:p>
            <a:r>
              <a:rPr lang="en-US" sz="1300" b="1" kern="1500" dirty="0">
                <a:latin typeface="Arial" panose="020B0604020202020204" pitchFamily="34" charset="0"/>
                <a:cs typeface="Arial" panose="020B0604020202020204" pitchFamily="34" charset="0"/>
              </a:rPr>
              <a:t>ON s.`Product line` = p.`Product line`</a:t>
            </a:r>
          </a:p>
          <a:p>
            <a:r>
              <a:rPr lang="en-US" sz="1300" b="1" kern="1500" dirty="0">
                <a:latin typeface="Arial" panose="020B0604020202020204" pitchFamily="34" charset="0"/>
                <a:cs typeface="Arial" panose="020B0604020202020204" pitchFamily="34" charset="0"/>
              </a:rPr>
              <a:t>WHERE s.Total &gt; (p.avg_sales + 2 * p.std_dev_sales) </a:t>
            </a:r>
          </a:p>
          <a:p>
            <a:r>
              <a:rPr lang="en-US" sz="1300" b="1" kern="1500" dirty="0">
                <a:latin typeface="Arial" panose="020B0604020202020204" pitchFamily="34" charset="0"/>
                <a:cs typeface="Arial" panose="020B0604020202020204" pitchFamily="34" charset="0"/>
              </a:rPr>
              <a:t>OR </a:t>
            </a:r>
          </a:p>
          <a:p>
            <a:r>
              <a:rPr lang="en-US" sz="1300" b="1" kern="1500" dirty="0">
                <a:latin typeface="Arial" panose="020B0604020202020204" pitchFamily="34" charset="0"/>
                <a:cs typeface="Arial" panose="020B0604020202020204" pitchFamily="34" charset="0"/>
              </a:rPr>
              <a:t>s.Total &lt; (p.avg_sales - 2 * p.std_dev_sales);</a:t>
            </a:r>
          </a:p>
        </p:txBody>
      </p:sp>
      <p:sp>
        <p:nvSpPr>
          <p:cNvPr id="7" name="Text Placeholder 6">
            <a:extLst>
              <a:ext uri="{FF2B5EF4-FFF2-40B4-BE49-F238E27FC236}">
                <a16:creationId xmlns:a16="http://schemas.microsoft.com/office/drawing/2014/main" id="{24FAAE2A-78EE-DB58-791E-D81B486445F3}"/>
              </a:ext>
            </a:extLst>
          </p:cNvPr>
          <p:cNvSpPr>
            <a:spLocks noGrp="1"/>
          </p:cNvSpPr>
          <p:nvPr>
            <p:ph type="body" sz="quarter" idx="3"/>
          </p:nvPr>
        </p:nvSpPr>
        <p:spPr>
          <a:xfrm>
            <a:off x="6148436" y="848271"/>
            <a:ext cx="5183188" cy="555562"/>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pic>
        <p:nvPicPr>
          <p:cNvPr id="11" name="Content Placeholder 10">
            <a:extLst>
              <a:ext uri="{FF2B5EF4-FFF2-40B4-BE49-F238E27FC236}">
                <a16:creationId xmlns:a16="http://schemas.microsoft.com/office/drawing/2014/main" id="{D1D10A19-E987-8928-3CAE-51265368B01B}"/>
              </a:ext>
            </a:extLst>
          </p:cNvPr>
          <p:cNvPicPr>
            <a:picLocks noGrp="1" noChangeAspect="1"/>
          </p:cNvPicPr>
          <p:nvPr>
            <p:ph sz="quarter" idx="4"/>
          </p:nvPr>
        </p:nvPicPr>
        <p:blipFill>
          <a:blip r:embed="rId2"/>
          <a:stretch>
            <a:fillRect/>
          </a:stretch>
        </p:blipFill>
        <p:spPr>
          <a:xfrm>
            <a:off x="6224588" y="1414771"/>
            <a:ext cx="5368363" cy="5137892"/>
          </a:xfrm>
        </p:spPr>
      </p:pic>
      <p:sp>
        <p:nvSpPr>
          <p:cNvPr id="8" name="TextBox 7">
            <a:extLst>
              <a:ext uri="{FF2B5EF4-FFF2-40B4-BE49-F238E27FC236}">
                <a16:creationId xmlns:a16="http://schemas.microsoft.com/office/drawing/2014/main" id="{E4D11E9E-FFE1-5BDA-8491-B3369873A43A}"/>
              </a:ext>
            </a:extLst>
          </p:cNvPr>
          <p:cNvSpPr txBox="1"/>
          <p:nvPr/>
        </p:nvSpPr>
        <p:spPr>
          <a:xfrm>
            <a:off x="121371" y="51170"/>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9" name="TextBox 8">
            <a:extLst>
              <a:ext uri="{FF2B5EF4-FFF2-40B4-BE49-F238E27FC236}">
                <a16:creationId xmlns:a16="http://schemas.microsoft.com/office/drawing/2014/main" id="{F65177AC-B3F2-EA68-B706-9CA732E6F631}"/>
              </a:ext>
            </a:extLst>
          </p:cNvPr>
          <p:cNvSpPr txBox="1"/>
          <p:nvPr/>
        </p:nvSpPr>
        <p:spPr>
          <a:xfrm>
            <a:off x="360219" y="466669"/>
            <a:ext cx="354667"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4</a:t>
            </a:r>
          </a:p>
        </p:txBody>
      </p:sp>
    </p:spTree>
    <p:extLst>
      <p:ext uri="{BB962C8B-B14F-4D97-AF65-F5344CB8AC3E}">
        <p14:creationId xmlns:p14="http://schemas.microsoft.com/office/powerpoint/2010/main" val="218895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A536C564-74FE-79AA-1011-8C42B3DB9E71}"/>
              </a:ext>
            </a:extLst>
          </p:cNvPr>
          <p:cNvGraphicFramePr>
            <a:graphicFrameLocks/>
          </p:cNvGraphicFramePr>
          <p:nvPr>
            <p:extLst>
              <p:ext uri="{D42A27DB-BD31-4B8C-83A1-F6EECF244321}">
                <p14:modId xmlns:p14="http://schemas.microsoft.com/office/powerpoint/2010/main" val="2240186717"/>
              </p:ext>
            </p:extLst>
          </p:nvPr>
        </p:nvGraphicFramePr>
        <p:xfrm>
          <a:off x="1291771" y="1219200"/>
          <a:ext cx="9898743" cy="489131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0">
            <a:extLst>
              <a:ext uri="{FF2B5EF4-FFF2-40B4-BE49-F238E27FC236}">
                <a16:creationId xmlns:a16="http://schemas.microsoft.com/office/drawing/2014/main" id="{6FBC3ECA-FCBF-0409-B2A7-C34984A5DF46}"/>
              </a:ext>
            </a:extLst>
          </p:cNvPr>
          <p:cNvSpPr>
            <a:spLocks noGrp="1"/>
          </p:cNvSpPr>
          <p:nvPr>
            <p:ph type="title"/>
          </p:nvPr>
        </p:nvSpPr>
        <p:spPr>
          <a:xfrm>
            <a:off x="838200" y="179770"/>
            <a:ext cx="10515600" cy="1325563"/>
          </a:xfrm>
        </p:spPr>
        <p:txBody>
          <a:bodyPr/>
          <a:lstStyle/>
          <a:p>
            <a:r>
              <a:rPr lang="en-US" sz="4000" dirty="0">
                <a:latin typeface="Times New Roman" panose="02020603050405020304" pitchFamily="18" charset="0"/>
                <a:cs typeface="Times New Roman" panose="02020603050405020304" pitchFamily="18" charset="0"/>
              </a:rPr>
              <a:t>Anomalies in Sales Transactions</a:t>
            </a:r>
            <a:endParaRPr lang="en-US" dirty="0"/>
          </a:p>
        </p:txBody>
      </p:sp>
    </p:spTree>
    <p:extLst>
      <p:ext uri="{BB962C8B-B14F-4D97-AF65-F5344CB8AC3E}">
        <p14:creationId xmlns:p14="http://schemas.microsoft.com/office/powerpoint/2010/main" val="81996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7706-D75B-7572-6944-AA4BD65C3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E3E11-5562-06DA-48E5-C606B64F9F59}"/>
              </a:ext>
            </a:extLst>
          </p:cNvPr>
          <p:cNvSpPr>
            <a:spLocks noGrp="1"/>
          </p:cNvSpPr>
          <p:nvPr>
            <p:ph type="title"/>
          </p:nvPr>
        </p:nvSpPr>
        <p:spPr>
          <a:xfrm>
            <a:off x="832364" y="96006"/>
            <a:ext cx="10999418" cy="741327"/>
          </a:xfrm>
        </p:spPr>
        <p:txBody>
          <a:bodyPr>
            <a:normAutofit/>
          </a:bodyPr>
          <a:lstStyle/>
          <a:p>
            <a:r>
              <a:rPr lang="en-US" sz="2000" dirty="0">
                <a:latin typeface="Times New Roman" panose="02020603050405020304" pitchFamily="18" charset="0"/>
                <a:cs typeface="Times New Roman" panose="02020603050405020304" pitchFamily="18" charset="0"/>
              </a:rPr>
              <a:t>Most Popular Payment Method by City: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Walmart needs to determine the most popular payment method in each city to tailor marketing strategies.</a:t>
            </a:r>
          </a:p>
        </p:txBody>
      </p:sp>
      <p:sp>
        <p:nvSpPr>
          <p:cNvPr id="3" name="Footer Placeholder 2">
            <a:extLst>
              <a:ext uri="{FF2B5EF4-FFF2-40B4-BE49-F238E27FC236}">
                <a16:creationId xmlns:a16="http://schemas.microsoft.com/office/drawing/2014/main" id="{4FE0D837-2124-1965-6B44-B70FA54E33F2}"/>
              </a:ext>
            </a:extLst>
          </p:cNvPr>
          <p:cNvSpPr>
            <a:spLocks noGrp="1"/>
          </p:cNvSpPr>
          <p:nvPr>
            <p:ph type="ftr" sz="quarter" idx="11"/>
          </p:nvPr>
        </p:nvSpPr>
        <p:spPr/>
        <p:txBody>
          <a:bodyPr/>
          <a:lstStyle/>
          <a:p>
            <a:r>
              <a:rPr lang="en-US" dirty="0"/>
              <a:t>Task 5</a:t>
            </a:r>
          </a:p>
        </p:txBody>
      </p:sp>
      <p:sp>
        <p:nvSpPr>
          <p:cNvPr id="4" name="Slide Number Placeholder 3">
            <a:extLst>
              <a:ext uri="{FF2B5EF4-FFF2-40B4-BE49-F238E27FC236}">
                <a16:creationId xmlns:a16="http://schemas.microsoft.com/office/drawing/2014/main" id="{31D72777-7866-0014-ED52-EAD5C9EE086B}"/>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5" name="Text Placeholder 4">
            <a:extLst>
              <a:ext uri="{FF2B5EF4-FFF2-40B4-BE49-F238E27FC236}">
                <a16:creationId xmlns:a16="http://schemas.microsoft.com/office/drawing/2014/main" id="{170FE1F3-70FF-3F32-E424-CDEEA8CA9520}"/>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1089FA7B-BD0C-EA42-E9CA-26D3E737A621}"/>
              </a:ext>
            </a:extLst>
          </p:cNvPr>
          <p:cNvSpPr>
            <a:spLocks noGrp="1"/>
          </p:cNvSpPr>
          <p:nvPr>
            <p:ph sz="half" idx="2"/>
          </p:nvPr>
        </p:nvSpPr>
        <p:spPr>
          <a:xfrm>
            <a:off x="714886" y="1310312"/>
            <a:ext cx="5509898" cy="4877225"/>
          </a:xfrm>
        </p:spPr>
        <p:txBody>
          <a:bodyPr>
            <a:noAutofit/>
          </a:bodyPr>
          <a:lstStyle/>
          <a:p>
            <a:r>
              <a:rPr lang="en-US" sz="1300" b="1" kern="1500" dirty="0">
                <a:latin typeface="Arial" panose="020B0604020202020204" pitchFamily="34" charset="0"/>
                <a:cs typeface="Arial" panose="020B0604020202020204" pitchFamily="34" charset="0"/>
              </a:rPr>
              <a:t>WITH PaymentRank AS (</a:t>
            </a:r>
          </a:p>
          <a:p>
            <a:r>
              <a:rPr lang="en-US" sz="1300" b="1" kern="1500" dirty="0">
                <a:latin typeface="Arial" panose="020B0604020202020204" pitchFamily="34" charset="0"/>
                <a:cs typeface="Arial" panose="020B0604020202020204" pitchFamily="34" charset="0"/>
              </a:rPr>
              <a:t>      SELECT City, Payment, COUNT(*) AS total_count, </a:t>
            </a:r>
          </a:p>
          <a:p>
            <a:r>
              <a:rPr lang="en-US" sz="1300" b="1" kern="1500" dirty="0">
                <a:latin typeface="Arial" panose="020B0604020202020204" pitchFamily="34" charset="0"/>
                <a:cs typeface="Arial" panose="020B0604020202020204" pitchFamily="34" charset="0"/>
              </a:rPr>
              <a:t>              RANK() OVER (PARTITION BY City ORDER BY COUNT(*)</a:t>
            </a:r>
          </a:p>
          <a:p>
            <a:r>
              <a:rPr lang="en-US" sz="1300" b="1" kern="1500" dirty="0">
                <a:latin typeface="Arial" panose="020B0604020202020204" pitchFamily="34" charset="0"/>
                <a:cs typeface="Arial" panose="020B0604020202020204" pitchFamily="34" charset="0"/>
              </a:rPr>
              <a:t> 	DESC) AS rnk</a:t>
            </a:r>
          </a:p>
          <a:p>
            <a:r>
              <a:rPr lang="en-US" sz="1300" b="1" kern="1500" dirty="0">
                <a:latin typeface="Arial" panose="020B0604020202020204" pitchFamily="34" charset="0"/>
                <a:cs typeface="Arial" panose="020B0604020202020204" pitchFamily="34" charset="0"/>
              </a:rPr>
              <a:t>      FROM walmartsales</a:t>
            </a:r>
          </a:p>
          <a:p>
            <a:r>
              <a:rPr lang="en-US" sz="1300" b="1" kern="1500" dirty="0">
                <a:latin typeface="Arial" panose="020B0604020202020204" pitchFamily="34" charset="0"/>
                <a:cs typeface="Arial" panose="020B0604020202020204" pitchFamily="34" charset="0"/>
              </a:rPr>
              <a:t>      GROUP BY City, Payment)</a:t>
            </a:r>
          </a:p>
          <a:p>
            <a:endParaRPr lang="en-US" sz="1300" b="1" kern="1500" dirty="0">
              <a:latin typeface="Arial" panose="020B0604020202020204" pitchFamily="34" charset="0"/>
              <a:cs typeface="Arial" panose="020B0604020202020204" pitchFamily="34" charset="0"/>
            </a:endParaRPr>
          </a:p>
          <a:p>
            <a:r>
              <a:rPr lang="en-US" sz="1300" b="1" kern="1500" dirty="0">
                <a:latin typeface="Arial" panose="020B0604020202020204" pitchFamily="34" charset="0"/>
                <a:cs typeface="Arial" panose="020B0604020202020204" pitchFamily="34" charset="0"/>
              </a:rPr>
              <a:t>SELECT City, Payment, total_count</a:t>
            </a:r>
          </a:p>
          <a:p>
            <a:r>
              <a:rPr lang="en-US" sz="1300" b="1" kern="1500" dirty="0">
                <a:latin typeface="Arial" panose="020B0604020202020204" pitchFamily="34" charset="0"/>
                <a:cs typeface="Arial" panose="020B0604020202020204" pitchFamily="34" charset="0"/>
              </a:rPr>
              <a:t>FROM PaymentRank</a:t>
            </a:r>
          </a:p>
          <a:p>
            <a:r>
              <a:rPr lang="en-US" sz="1300" b="1" kern="1500" dirty="0">
                <a:latin typeface="Arial" panose="020B0604020202020204" pitchFamily="34" charset="0"/>
                <a:cs typeface="Arial" panose="020B0604020202020204" pitchFamily="34" charset="0"/>
              </a:rPr>
              <a:t>WHERE rnk = 1;</a:t>
            </a:r>
          </a:p>
        </p:txBody>
      </p:sp>
      <p:sp>
        <p:nvSpPr>
          <p:cNvPr id="7" name="Text Placeholder 6">
            <a:extLst>
              <a:ext uri="{FF2B5EF4-FFF2-40B4-BE49-F238E27FC236}">
                <a16:creationId xmlns:a16="http://schemas.microsoft.com/office/drawing/2014/main" id="{F7FF5B07-E6EE-9C27-0E12-09F32F3D6C1C}"/>
              </a:ext>
            </a:extLst>
          </p:cNvPr>
          <p:cNvSpPr>
            <a:spLocks noGrp="1"/>
          </p:cNvSpPr>
          <p:nvPr>
            <p:ph type="body" sz="quarter" idx="3"/>
          </p:nvPr>
        </p:nvSpPr>
        <p:spPr>
          <a:xfrm>
            <a:off x="6096000" y="849735"/>
            <a:ext cx="5183188" cy="555562"/>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pic>
        <p:nvPicPr>
          <p:cNvPr id="11" name="Content Placeholder 10">
            <a:extLst>
              <a:ext uri="{FF2B5EF4-FFF2-40B4-BE49-F238E27FC236}">
                <a16:creationId xmlns:a16="http://schemas.microsoft.com/office/drawing/2014/main" id="{2A134F8C-368F-97C9-4CA2-E56D7516EF08}"/>
              </a:ext>
            </a:extLst>
          </p:cNvPr>
          <p:cNvPicPr>
            <a:picLocks noGrp="1" noChangeAspect="1"/>
          </p:cNvPicPr>
          <p:nvPr>
            <p:ph sz="quarter" idx="4"/>
          </p:nvPr>
        </p:nvPicPr>
        <p:blipFill>
          <a:blip r:embed="rId2"/>
          <a:stretch>
            <a:fillRect/>
          </a:stretch>
        </p:blipFill>
        <p:spPr>
          <a:xfrm>
            <a:off x="6224588" y="1417700"/>
            <a:ext cx="5183187" cy="4297614"/>
          </a:xfrm>
        </p:spPr>
      </p:pic>
      <p:sp>
        <p:nvSpPr>
          <p:cNvPr id="8" name="TextBox 7">
            <a:extLst>
              <a:ext uri="{FF2B5EF4-FFF2-40B4-BE49-F238E27FC236}">
                <a16:creationId xmlns:a16="http://schemas.microsoft.com/office/drawing/2014/main" id="{F6A30C3F-0801-FB38-342D-920BF30527CF}"/>
              </a:ext>
            </a:extLst>
          </p:cNvPr>
          <p:cNvSpPr txBox="1"/>
          <p:nvPr/>
        </p:nvSpPr>
        <p:spPr>
          <a:xfrm>
            <a:off x="121371" y="51170"/>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9" name="TextBox 8">
            <a:extLst>
              <a:ext uri="{FF2B5EF4-FFF2-40B4-BE49-F238E27FC236}">
                <a16:creationId xmlns:a16="http://schemas.microsoft.com/office/drawing/2014/main" id="{572B4198-2BA7-6AF7-4D9C-E047BF8AF356}"/>
              </a:ext>
            </a:extLst>
          </p:cNvPr>
          <p:cNvSpPr txBox="1"/>
          <p:nvPr/>
        </p:nvSpPr>
        <p:spPr>
          <a:xfrm>
            <a:off x="360219" y="466669"/>
            <a:ext cx="354667"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5</a:t>
            </a:r>
          </a:p>
        </p:txBody>
      </p:sp>
    </p:spTree>
    <p:extLst>
      <p:ext uri="{BB962C8B-B14F-4D97-AF65-F5344CB8AC3E}">
        <p14:creationId xmlns:p14="http://schemas.microsoft.com/office/powerpoint/2010/main" val="1548531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2E0D90B-A1AC-DD0F-7815-F7E39E84AE99}"/>
              </a:ext>
            </a:extLst>
          </p:cNvPr>
          <p:cNvGraphicFramePr>
            <a:graphicFrameLocks/>
          </p:cNvGraphicFramePr>
          <p:nvPr>
            <p:extLst>
              <p:ext uri="{D42A27DB-BD31-4B8C-83A1-F6EECF244321}">
                <p14:modId xmlns:p14="http://schemas.microsoft.com/office/powerpoint/2010/main" val="3319435569"/>
              </p:ext>
            </p:extLst>
          </p:nvPr>
        </p:nvGraphicFramePr>
        <p:xfrm>
          <a:off x="530941" y="1335314"/>
          <a:ext cx="5238489" cy="47606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4843765-EF3F-1533-E36B-D0E7C0266493}"/>
              </a:ext>
            </a:extLst>
          </p:cNvPr>
          <p:cNvGraphicFramePr>
            <a:graphicFrameLocks/>
          </p:cNvGraphicFramePr>
          <p:nvPr>
            <p:extLst>
              <p:ext uri="{D42A27DB-BD31-4B8C-83A1-F6EECF244321}">
                <p14:modId xmlns:p14="http://schemas.microsoft.com/office/powerpoint/2010/main" val="3451440460"/>
              </p:ext>
            </p:extLst>
          </p:nvPr>
        </p:nvGraphicFramePr>
        <p:xfrm>
          <a:off x="6422570" y="1335314"/>
          <a:ext cx="4931229"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0">
            <a:extLst>
              <a:ext uri="{FF2B5EF4-FFF2-40B4-BE49-F238E27FC236}">
                <a16:creationId xmlns:a16="http://schemas.microsoft.com/office/drawing/2014/main" id="{C7C0608D-610B-FAE0-A13F-DA808F576627}"/>
              </a:ext>
            </a:extLst>
          </p:cNvPr>
          <p:cNvSpPr>
            <a:spLocks noGrp="1"/>
          </p:cNvSpPr>
          <p:nvPr>
            <p:ph type="title"/>
          </p:nvPr>
        </p:nvSpPr>
        <p:spPr>
          <a:xfrm>
            <a:off x="838200" y="179770"/>
            <a:ext cx="10515600" cy="1325563"/>
          </a:xfrm>
        </p:spPr>
        <p:txBody>
          <a:bodyPr/>
          <a:lstStyle/>
          <a:p>
            <a:r>
              <a:rPr lang="en-US" sz="4000" dirty="0">
                <a:latin typeface="Times New Roman" panose="02020603050405020304" pitchFamily="18" charset="0"/>
                <a:cs typeface="Times New Roman" panose="02020603050405020304" pitchFamily="18" charset="0"/>
              </a:rPr>
              <a:t>Most Popular Payment Method by City</a:t>
            </a:r>
            <a:endParaRPr lang="en-US" dirty="0"/>
          </a:p>
        </p:txBody>
      </p:sp>
    </p:spTree>
    <p:extLst>
      <p:ext uri="{BB962C8B-B14F-4D97-AF65-F5344CB8AC3E}">
        <p14:creationId xmlns:p14="http://schemas.microsoft.com/office/powerpoint/2010/main" val="2775289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0556D-F805-E6FF-8AFA-79E69621B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FE149-984A-AFE5-895D-31DD4E52F8C5}"/>
              </a:ext>
            </a:extLst>
          </p:cNvPr>
          <p:cNvSpPr>
            <a:spLocks noGrp="1"/>
          </p:cNvSpPr>
          <p:nvPr>
            <p:ph type="title"/>
          </p:nvPr>
        </p:nvSpPr>
        <p:spPr>
          <a:xfrm>
            <a:off x="832364" y="96006"/>
            <a:ext cx="10999418" cy="741327"/>
          </a:xfrm>
        </p:spPr>
        <p:txBody>
          <a:bodyPr>
            <a:normAutofit/>
          </a:bodyPr>
          <a:lstStyle/>
          <a:p>
            <a:r>
              <a:rPr lang="en-US" sz="2000" dirty="0">
                <a:latin typeface="Times New Roman" panose="02020603050405020304" pitchFamily="18" charset="0"/>
                <a:cs typeface="Times New Roman" panose="02020603050405020304" pitchFamily="18" charset="0"/>
              </a:rPr>
              <a:t>Monthly Sales Distribution by Gender: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Walmart wants to understand the sales distribution between male and female customers on a monthly basis.</a:t>
            </a:r>
          </a:p>
        </p:txBody>
      </p:sp>
      <p:sp>
        <p:nvSpPr>
          <p:cNvPr id="3" name="Footer Placeholder 2">
            <a:extLst>
              <a:ext uri="{FF2B5EF4-FFF2-40B4-BE49-F238E27FC236}">
                <a16:creationId xmlns:a16="http://schemas.microsoft.com/office/drawing/2014/main" id="{06503848-3057-D4B1-D15A-9658CC27C035}"/>
              </a:ext>
            </a:extLst>
          </p:cNvPr>
          <p:cNvSpPr>
            <a:spLocks noGrp="1"/>
          </p:cNvSpPr>
          <p:nvPr>
            <p:ph type="ftr" sz="quarter" idx="11"/>
          </p:nvPr>
        </p:nvSpPr>
        <p:spPr/>
        <p:txBody>
          <a:bodyPr/>
          <a:lstStyle/>
          <a:p>
            <a:r>
              <a:rPr lang="en-US" dirty="0"/>
              <a:t>Task 6</a:t>
            </a:r>
          </a:p>
        </p:txBody>
      </p:sp>
      <p:sp>
        <p:nvSpPr>
          <p:cNvPr id="4" name="Slide Number Placeholder 3">
            <a:extLst>
              <a:ext uri="{FF2B5EF4-FFF2-40B4-BE49-F238E27FC236}">
                <a16:creationId xmlns:a16="http://schemas.microsoft.com/office/drawing/2014/main" id="{4FCD4409-9A72-BA73-4B65-333C71E6379E}"/>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5" name="Text Placeholder 4">
            <a:extLst>
              <a:ext uri="{FF2B5EF4-FFF2-40B4-BE49-F238E27FC236}">
                <a16:creationId xmlns:a16="http://schemas.microsoft.com/office/drawing/2014/main" id="{3D019DC4-347E-8017-D27C-3A660E5AFBF6}"/>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8D43DBF4-F755-E300-D111-A624BFA29043}"/>
              </a:ext>
            </a:extLst>
          </p:cNvPr>
          <p:cNvSpPr>
            <a:spLocks noGrp="1"/>
          </p:cNvSpPr>
          <p:nvPr>
            <p:ph sz="half" idx="2"/>
          </p:nvPr>
        </p:nvSpPr>
        <p:spPr>
          <a:xfrm>
            <a:off x="714886" y="1310312"/>
            <a:ext cx="5509898" cy="4877225"/>
          </a:xfrm>
        </p:spPr>
        <p:txBody>
          <a:bodyPr>
            <a:noAutofit/>
          </a:bodyPr>
          <a:lstStyle/>
          <a:p>
            <a:r>
              <a:rPr lang="en-US" sz="1300" b="1" kern="1500" dirty="0">
                <a:latin typeface="Arial" panose="020B0604020202020204" pitchFamily="34" charset="0"/>
                <a:cs typeface="Arial" panose="020B0604020202020204" pitchFamily="34" charset="0"/>
              </a:rPr>
              <a:t>SELECT     </a:t>
            </a:r>
          </a:p>
          <a:p>
            <a:r>
              <a:rPr lang="en-US" sz="1300" b="1" kern="1500" dirty="0">
                <a:latin typeface="Arial" panose="020B0604020202020204" pitchFamily="34" charset="0"/>
                <a:cs typeface="Arial" panose="020B0604020202020204" pitchFamily="34" charset="0"/>
              </a:rPr>
              <a:t>        DATE_FORMAT(</a:t>
            </a:r>
            <a:r>
              <a:rPr lang="en-US" sz="1300" b="1" kern="1500" dirty="0" err="1">
                <a:latin typeface="Arial" panose="020B0604020202020204" pitchFamily="34" charset="0"/>
                <a:cs typeface="Arial" panose="020B0604020202020204" pitchFamily="34" charset="0"/>
              </a:rPr>
              <a:t>new_date</a:t>
            </a:r>
            <a:r>
              <a:rPr lang="en-US" sz="1300" b="1" kern="1500" dirty="0">
                <a:latin typeface="Arial" panose="020B0604020202020204" pitchFamily="34" charset="0"/>
                <a:cs typeface="Arial" panose="020B0604020202020204" pitchFamily="34" charset="0"/>
              </a:rPr>
              <a:t>, '%Y-%m') AS month, Gender,</a:t>
            </a:r>
          </a:p>
          <a:p>
            <a:r>
              <a:rPr lang="en-US" sz="1300" b="1" kern="1500" dirty="0">
                <a:latin typeface="Arial" panose="020B0604020202020204" pitchFamily="34" charset="0"/>
                <a:cs typeface="Arial" panose="020B0604020202020204" pitchFamily="34" charset="0"/>
              </a:rPr>
              <a:t> 	ROUND(SUM(Total),2) AS total_sales</a:t>
            </a:r>
          </a:p>
          <a:p>
            <a:r>
              <a:rPr lang="en-US" sz="1300" b="1" kern="1500" dirty="0">
                <a:latin typeface="Arial" panose="020B0604020202020204" pitchFamily="34" charset="0"/>
                <a:cs typeface="Arial" panose="020B0604020202020204" pitchFamily="34" charset="0"/>
              </a:rPr>
              <a:t>FROM walmartsales</a:t>
            </a:r>
          </a:p>
          <a:p>
            <a:r>
              <a:rPr lang="en-US" sz="1300" b="1" kern="1500" dirty="0">
                <a:latin typeface="Arial" panose="020B0604020202020204" pitchFamily="34" charset="0"/>
                <a:cs typeface="Arial" panose="020B0604020202020204" pitchFamily="34" charset="0"/>
              </a:rPr>
              <a:t>GROUP BY month, Gender</a:t>
            </a:r>
          </a:p>
          <a:p>
            <a:r>
              <a:rPr lang="en-US" sz="1300" b="1" kern="1500" dirty="0">
                <a:latin typeface="Arial" panose="020B0604020202020204" pitchFamily="34" charset="0"/>
                <a:cs typeface="Arial" panose="020B0604020202020204" pitchFamily="34" charset="0"/>
              </a:rPr>
              <a:t>ORDER BY month, total_sales DESC;</a:t>
            </a:r>
          </a:p>
        </p:txBody>
      </p:sp>
      <p:sp>
        <p:nvSpPr>
          <p:cNvPr id="7" name="Text Placeholder 6">
            <a:extLst>
              <a:ext uri="{FF2B5EF4-FFF2-40B4-BE49-F238E27FC236}">
                <a16:creationId xmlns:a16="http://schemas.microsoft.com/office/drawing/2014/main" id="{E3C89999-F18E-9998-1B0F-178753A7F1C5}"/>
              </a:ext>
            </a:extLst>
          </p:cNvPr>
          <p:cNvSpPr>
            <a:spLocks noGrp="1"/>
          </p:cNvSpPr>
          <p:nvPr>
            <p:ph type="body" sz="quarter" idx="3"/>
          </p:nvPr>
        </p:nvSpPr>
        <p:spPr>
          <a:xfrm>
            <a:off x="6096000" y="973718"/>
            <a:ext cx="5183188" cy="555562"/>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pic>
        <p:nvPicPr>
          <p:cNvPr id="11" name="Content Placeholder 10">
            <a:extLst>
              <a:ext uri="{FF2B5EF4-FFF2-40B4-BE49-F238E27FC236}">
                <a16:creationId xmlns:a16="http://schemas.microsoft.com/office/drawing/2014/main" id="{D32E5A57-6721-3F79-26F3-66DCD0714E48}"/>
              </a:ext>
            </a:extLst>
          </p:cNvPr>
          <p:cNvPicPr>
            <a:picLocks noGrp="1" noChangeAspect="1"/>
          </p:cNvPicPr>
          <p:nvPr>
            <p:ph sz="quarter" idx="4"/>
          </p:nvPr>
        </p:nvPicPr>
        <p:blipFill>
          <a:blip r:embed="rId2"/>
          <a:stretch>
            <a:fillRect/>
          </a:stretch>
        </p:blipFill>
        <p:spPr>
          <a:xfrm>
            <a:off x="6224588" y="1529281"/>
            <a:ext cx="5183187" cy="4130974"/>
          </a:xfrm>
        </p:spPr>
      </p:pic>
      <p:sp>
        <p:nvSpPr>
          <p:cNvPr id="8" name="TextBox 7">
            <a:extLst>
              <a:ext uri="{FF2B5EF4-FFF2-40B4-BE49-F238E27FC236}">
                <a16:creationId xmlns:a16="http://schemas.microsoft.com/office/drawing/2014/main" id="{5CC5F903-402F-EC5E-F9D2-B4CB9E115C55}"/>
              </a:ext>
            </a:extLst>
          </p:cNvPr>
          <p:cNvSpPr txBox="1"/>
          <p:nvPr/>
        </p:nvSpPr>
        <p:spPr>
          <a:xfrm>
            <a:off x="121371" y="51170"/>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9" name="TextBox 8">
            <a:extLst>
              <a:ext uri="{FF2B5EF4-FFF2-40B4-BE49-F238E27FC236}">
                <a16:creationId xmlns:a16="http://schemas.microsoft.com/office/drawing/2014/main" id="{8A54FC80-16E7-FA56-1656-8B1F0D3A6370}"/>
              </a:ext>
            </a:extLst>
          </p:cNvPr>
          <p:cNvSpPr txBox="1"/>
          <p:nvPr/>
        </p:nvSpPr>
        <p:spPr>
          <a:xfrm>
            <a:off x="360219" y="466669"/>
            <a:ext cx="354667"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6</a:t>
            </a:r>
          </a:p>
        </p:txBody>
      </p:sp>
    </p:spTree>
    <p:extLst>
      <p:ext uri="{BB962C8B-B14F-4D97-AF65-F5344CB8AC3E}">
        <p14:creationId xmlns:p14="http://schemas.microsoft.com/office/powerpoint/2010/main" val="245177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325947F-1CD6-3233-96D5-CA8C66EC8F79}"/>
              </a:ext>
            </a:extLst>
          </p:cNvPr>
          <p:cNvGraphicFramePr>
            <a:graphicFrameLocks/>
          </p:cNvGraphicFramePr>
          <p:nvPr>
            <p:extLst>
              <p:ext uri="{D42A27DB-BD31-4B8C-83A1-F6EECF244321}">
                <p14:modId xmlns:p14="http://schemas.microsoft.com/office/powerpoint/2010/main" val="4292415211"/>
              </p:ext>
            </p:extLst>
          </p:nvPr>
        </p:nvGraphicFramePr>
        <p:xfrm>
          <a:off x="838199" y="1364343"/>
          <a:ext cx="10515599" cy="478971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0">
            <a:extLst>
              <a:ext uri="{FF2B5EF4-FFF2-40B4-BE49-F238E27FC236}">
                <a16:creationId xmlns:a16="http://schemas.microsoft.com/office/drawing/2014/main" id="{5D098E7A-C2E3-2319-3F32-C7C5EE35C4AB}"/>
              </a:ext>
            </a:extLst>
          </p:cNvPr>
          <p:cNvSpPr>
            <a:spLocks noGrp="1"/>
          </p:cNvSpPr>
          <p:nvPr>
            <p:ph type="title"/>
          </p:nvPr>
        </p:nvSpPr>
        <p:spPr>
          <a:xfrm>
            <a:off x="838200" y="194284"/>
            <a:ext cx="10515600" cy="1325563"/>
          </a:xfrm>
        </p:spPr>
        <p:txBody>
          <a:bodyPr/>
          <a:lstStyle/>
          <a:p>
            <a:r>
              <a:rPr lang="en-US" sz="4000" dirty="0">
                <a:latin typeface="Times New Roman" panose="02020603050405020304" pitchFamily="18" charset="0"/>
                <a:cs typeface="Times New Roman" panose="02020603050405020304" pitchFamily="18" charset="0"/>
              </a:rPr>
              <a:t>Monthly Sales Distribution by Gender</a:t>
            </a:r>
            <a:endParaRPr lang="en-US" dirty="0"/>
          </a:p>
        </p:txBody>
      </p:sp>
    </p:spTree>
    <p:extLst>
      <p:ext uri="{BB962C8B-B14F-4D97-AF65-F5344CB8AC3E}">
        <p14:creationId xmlns:p14="http://schemas.microsoft.com/office/powerpoint/2010/main" val="11467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BD5CD-3BF7-6AB6-BF1F-CA4C7E2B4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D5518A-855D-D918-4A97-7859ABDBE61A}"/>
              </a:ext>
            </a:extLst>
          </p:cNvPr>
          <p:cNvSpPr>
            <a:spLocks noGrp="1"/>
          </p:cNvSpPr>
          <p:nvPr>
            <p:ph type="title"/>
          </p:nvPr>
        </p:nvSpPr>
        <p:spPr>
          <a:xfrm>
            <a:off x="832364" y="96006"/>
            <a:ext cx="10999418" cy="741327"/>
          </a:xfrm>
        </p:spPr>
        <p:txBody>
          <a:bodyPr>
            <a:normAutofit/>
          </a:bodyPr>
          <a:lstStyle/>
          <a:p>
            <a:r>
              <a:rPr lang="en-US" sz="2000" dirty="0">
                <a:latin typeface="Times New Roman" panose="02020603050405020304" pitchFamily="18" charset="0"/>
                <a:cs typeface="Times New Roman" panose="02020603050405020304" pitchFamily="18" charset="0"/>
              </a:rPr>
              <a:t>Best Product Line by Customer Type: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Walmart wants to know which product lines are preferred by different customer types(Member vs. Normal).</a:t>
            </a:r>
          </a:p>
        </p:txBody>
      </p:sp>
      <p:sp>
        <p:nvSpPr>
          <p:cNvPr id="3" name="Footer Placeholder 2">
            <a:extLst>
              <a:ext uri="{FF2B5EF4-FFF2-40B4-BE49-F238E27FC236}">
                <a16:creationId xmlns:a16="http://schemas.microsoft.com/office/drawing/2014/main" id="{35C217F0-4708-788D-3FDD-461ADD2F8774}"/>
              </a:ext>
            </a:extLst>
          </p:cNvPr>
          <p:cNvSpPr>
            <a:spLocks noGrp="1"/>
          </p:cNvSpPr>
          <p:nvPr>
            <p:ph type="ftr" sz="quarter" idx="11"/>
          </p:nvPr>
        </p:nvSpPr>
        <p:spPr/>
        <p:txBody>
          <a:bodyPr/>
          <a:lstStyle/>
          <a:p>
            <a:r>
              <a:rPr lang="en-US" dirty="0"/>
              <a:t>Task 7</a:t>
            </a:r>
          </a:p>
        </p:txBody>
      </p:sp>
      <p:sp>
        <p:nvSpPr>
          <p:cNvPr id="4" name="Slide Number Placeholder 3">
            <a:extLst>
              <a:ext uri="{FF2B5EF4-FFF2-40B4-BE49-F238E27FC236}">
                <a16:creationId xmlns:a16="http://schemas.microsoft.com/office/drawing/2014/main" id="{7B191731-9AA8-3098-9356-AB8A574FF8F8}"/>
              </a:ext>
            </a:extLst>
          </p:cNvPr>
          <p:cNvSpPr>
            <a:spLocks noGrp="1"/>
          </p:cNvSpPr>
          <p:nvPr>
            <p:ph type="sldNum" sz="quarter" idx="12"/>
          </p:nvPr>
        </p:nvSpPr>
        <p:spPr/>
        <p:txBody>
          <a:bodyPr/>
          <a:lstStyle/>
          <a:p>
            <a:fld id="{95CBEC59-7FF9-4688-98DF-89832A0C9025}" type="slidenum">
              <a:rPr lang="en-US" smtClean="0"/>
              <a:t>18</a:t>
            </a:fld>
            <a:endParaRPr lang="en-US" dirty="0"/>
          </a:p>
        </p:txBody>
      </p:sp>
      <p:sp>
        <p:nvSpPr>
          <p:cNvPr id="5" name="Text Placeholder 4">
            <a:extLst>
              <a:ext uri="{FF2B5EF4-FFF2-40B4-BE49-F238E27FC236}">
                <a16:creationId xmlns:a16="http://schemas.microsoft.com/office/drawing/2014/main" id="{AB280AE2-455D-6DD7-C539-CA49F48D678C}"/>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91F9F1BF-ADDE-7D60-FA9E-B327AF67F1DF}"/>
              </a:ext>
            </a:extLst>
          </p:cNvPr>
          <p:cNvSpPr>
            <a:spLocks noGrp="1"/>
          </p:cNvSpPr>
          <p:nvPr>
            <p:ph sz="half" idx="2"/>
          </p:nvPr>
        </p:nvSpPr>
        <p:spPr>
          <a:xfrm>
            <a:off x="714886" y="1310312"/>
            <a:ext cx="5509898" cy="4877225"/>
          </a:xfrm>
        </p:spPr>
        <p:txBody>
          <a:bodyPr>
            <a:noAutofit/>
          </a:bodyPr>
          <a:lstStyle/>
          <a:p>
            <a:r>
              <a:rPr lang="en-US" sz="1300" b="1" kern="1500" dirty="0">
                <a:latin typeface="Arial" panose="020B0604020202020204" pitchFamily="34" charset="0"/>
                <a:cs typeface="Arial" panose="020B0604020202020204" pitchFamily="34" charset="0"/>
              </a:rPr>
              <a:t>WITH ProductRanking AS (</a:t>
            </a:r>
          </a:p>
          <a:p>
            <a:r>
              <a:rPr lang="en-US" sz="1300" b="1" kern="1500" dirty="0">
                <a:latin typeface="Arial" panose="020B0604020202020204" pitchFamily="34" charset="0"/>
                <a:cs typeface="Arial" panose="020B0604020202020204" pitchFamily="34" charset="0"/>
              </a:rPr>
              <a:t>      SELECT `Customer type`, `Product line`, COUNT(*) AS</a:t>
            </a:r>
          </a:p>
          <a:p>
            <a:r>
              <a:rPr lang="en-US" sz="1300" b="1" kern="1500" dirty="0">
                <a:latin typeface="Arial" panose="020B0604020202020204" pitchFamily="34" charset="0"/>
                <a:cs typeface="Arial" panose="020B0604020202020204" pitchFamily="34" charset="0"/>
              </a:rPr>
              <a:t>              purchase_count,</a:t>
            </a:r>
          </a:p>
          <a:p>
            <a:r>
              <a:rPr lang="en-US" sz="1300" b="1" kern="1500" dirty="0">
                <a:latin typeface="Arial" panose="020B0604020202020204" pitchFamily="34" charset="0"/>
                <a:cs typeface="Arial" panose="020B0604020202020204" pitchFamily="34" charset="0"/>
              </a:rPr>
              <a:t>       RANK() OVER (PARTITION BY `Customer type` ORDER BY </a:t>
            </a:r>
          </a:p>
          <a:p>
            <a:r>
              <a:rPr lang="en-US" sz="1300" b="1" kern="1500" dirty="0">
                <a:latin typeface="Arial" panose="020B0604020202020204" pitchFamily="34" charset="0"/>
                <a:cs typeface="Arial" panose="020B0604020202020204" pitchFamily="34" charset="0"/>
              </a:rPr>
              <a:t>               COUNT(*) DESC) AS rnk    </a:t>
            </a:r>
          </a:p>
          <a:p>
            <a:r>
              <a:rPr lang="en-US" sz="1300" b="1" kern="1500" dirty="0">
                <a:latin typeface="Arial" panose="020B0604020202020204" pitchFamily="34" charset="0"/>
                <a:cs typeface="Arial" panose="020B0604020202020204" pitchFamily="34" charset="0"/>
              </a:rPr>
              <a:t>        FROM walmartsales    </a:t>
            </a:r>
          </a:p>
          <a:p>
            <a:r>
              <a:rPr lang="en-US" sz="1300" b="1" kern="1500" dirty="0">
                <a:latin typeface="Arial" panose="020B0604020202020204" pitchFamily="34" charset="0"/>
                <a:cs typeface="Arial" panose="020B0604020202020204" pitchFamily="34" charset="0"/>
              </a:rPr>
              <a:t>        GROUP BY `Customer type`, `Product line`)</a:t>
            </a:r>
          </a:p>
          <a:p>
            <a:endParaRPr lang="en-US" sz="1300" b="1" kern="1500" dirty="0">
              <a:latin typeface="Arial" panose="020B0604020202020204" pitchFamily="34" charset="0"/>
              <a:cs typeface="Arial" panose="020B0604020202020204" pitchFamily="34" charset="0"/>
            </a:endParaRPr>
          </a:p>
          <a:p>
            <a:r>
              <a:rPr lang="en-US" sz="1300" b="1" kern="1500" dirty="0">
                <a:latin typeface="Arial" panose="020B0604020202020204" pitchFamily="34" charset="0"/>
                <a:cs typeface="Arial" panose="020B0604020202020204" pitchFamily="34" charset="0"/>
              </a:rPr>
              <a:t>SELECT `Customer type`, `Product line`, purchase_count</a:t>
            </a:r>
          </a:p>
          <a:p>
            <a:r>
              <a:rPr lang="en-US" sz="1300" b="1" kern="1500" dirty="0">
                <a:latin typeface="Arial" panose="020B0604020202020204" pitchFamily="34" charset="0"/>
                <a:cs typeface="Arial" panose="020B0604020202020204" pitchFamily="34" charset="0"/>
              </a:rPr>
              <a:t>FROM ProductRanking;</a:t>
            </a:r>
          </a:p>
        </p:txBody>
      </p:sp>
      <p:sp>
        <p:nvSpPr>
          <p:cNvPr id="7" name="Text Placeholder 6">
            <a:extLst>
              <a:ext uri="{FF2B5EF4-FFF2-40B4-BE49-F238E27FC236}">
                <a16:creationId xmlns:a16="http://schemas.microsoft.com/office/drawing/2014/main" id="{314C9A22-8174-10B7-4C3C-4E091DAACEA9}"/>
              </a:ext>
            </a:extLst>
          </p:cNvPr>
          <p:cNvSpPr>
            <a:spLocks noGrp="1"/>
          </p:cNvSpPr>
          <p:nvPr>
            <p:ph type="body" sz="quarter" idx="3"/>
          </p:nvPr>
        </p:nvSpPr>
        <p:spPr>
          <a:xfrm>
            <a:off x="6005797" y="754749"/>
            <a:ext cx="5183188" cy="555562"/>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sp>
        <p:nvSpPr>
          <p:cNvPr id="8" name="TextBox 7">
            <a:extLst>
              <a:ext uri="{FF2B5EF4-FFF2-40B4-BE49-F238E27FC236}">
                <a16:creationId xmlns:a16="http://schemas.microsoft.com/office/drawing/2014/main" id="{063E663A-3E7D-8DE2-F421-3DABBAC5A701}"/>
              </a:ext>
            </a:extLst>
          </p:cNvPr>
          <p:cNvSpPr txBox="1"/>
          <p:nvPr/>
        </p:nvSpPr>
        <p:spPr>
          <a:xfrm>
            <a:off x="121371" y="51170"/>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9" name="TextBox 8">
            <a:extLst>
              <a:ext uri="{FF2B5EF4-FFF2-40B4-BE49-F238E27FC236}">
                <a16:creationId xmlns:a16="http://schemas.microsoft.com/office/drawing/2014/main" id="{424F8760-D0A4-69D2-8008-4A4D7129B0CF}"/>
              </a:ext>
            </a:extLst>
          </p:cNvPr>
          <p:cNvSpPr txBox="1"/>
          <p:nvPr/>
        </p:nvSpPr>
        <p:spPr>
          <a:xfrm>
            <a:off x="360219" y="466669"/>
            <a:ext cx="354667"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7</a:t>
            </a:r>
          </a:p>
        </p:txBody>
      </p:sp>
      <p:pic>
        <p:nvPicPr>
          <p:cNvPr id="11" name="Picture 10">
            <a:extLst>
              <a:ext uri="{FF2B5EF4-FFF2-40B4-BE49-F238E27FC236}">
                <a16:creationId xmlns:a16="http://schemas.microsoft.com/office/drawing/2014/main" id="{C3E06326-9C65-99EA-345D-C46DD87B074E}"/>
              </a:ext>
            </a:extLst>
          </p:cNvPr>
          <p:cNvPicPr>
            <a:picLocks noChangeAspect="1"/>
          </p:cNvPicPr>
          <p:nvPr/>
        </p:nvPicPr>
        <p:blipFill>
          <a:blip r:embed="rId2"/>
          <a:stretch>
            <a:fillRect/>
          </a:stretch>
        </p:blipFill>
        <p:spPr>
          <a:xfrm>
            <a:off x="5890137" y="1336090"/>
            <a:ext cx="6087325" cy="5468113"/>
          </a:xfrm>
          <a:prstGeom prst="rect">
            <a:avLst/>
          </a:prstGeom>
        </p:spPr>
      </p:pic>
    </p:spTree>
    <p:extLst>
      <p:ext uri="{BB962C8B-B14F-4D97-AF65-F5344CB8AC3E}">
        <p14:creationId xmlns:p14="http://schemas.microsoft.com/office/powerpoint/2010/main" val="422033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213E20B-2DF7-D3C6-EF0A-20980F63BF3A}"/>
              </a:ext>
            </a:extLst>
          </p:cNvPr>
          <p:cNvGraphicFramePr>
            <a:graphicFrameLocks/>
          </p:cNvGraphicFramePr>
          <p:nvPr>
            <p:extLst>
              <p:ext uri="{D42A27DB-BD31-4B8C-83A1-F6EECF244321}">
                <p14:modId xmlns:p14="http://schemas.microsoft.com/office/powerpoint/2010/main" val="2279090583"/>
              </p:ext>
            </p:extLst>
          </p:nvPr>
        </p:nvGraphicFramePr>
        <p:xfrm>
          <a:off x="838200" y="1045029"/>
          <a:ext cx="10308771" cy="5109028"/>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0">
            <a:extLst>
              <a:ext uri="{FF2B5EF4-FFF2-40B4-BE49-F238E27FC236}">
                <a16:creationId xmlns:a16="http://schemas.microsoft.com/office/drawing/2014/main" id="{D6B514F6-9E41-70AE-5CDF-A030855DDBF7}"/>
              </a:ext>
            </a:extLst>
          </p:cNvPr>
          <p:cNvSpPr>
            <a:spLocks noGrp="1"/>
          </p:cNvSpPr>
          <p:nvPr>
            <p:ph type="title"/>
          </p:nvPr>
        </p:nvSpPr>
        <p:spPr>
          <a:xfrm>
            <a:off x="838200" y="179770"/>
            <a:ext cx="10515600" cy="1325563"/>
          </a:xfrm>
        </p:spPr>
        <p:txBody>
          <a:bodyPr/>
          <a:lstStyle/>
          <a:p>
            <a:r>
              <a:rPr lang="en-US" sz="4000" dirty="0">
                <a:latin typeface="Times New Roman" panose="02020603050405020304" pitchFamily="18" charset="0"/>
                <a:cs typeface="Times New Roman" panose="02020603050405020304" pitchFamily="18" charset="0"/>
              </a:rPr>
              <a:t>Best Product Line by Customer Type</a:t>
            </a:r>
            <a:endParaRPr lang="en-US" dirty="0"/>
          </a:p>
        </p:txBody>
      </p:sp>
    </p:spTree>
    <p:extLst>
      <p:ext uri="{BB962C8B-B14F-4D97-AF65-F5344CB8AC3E}">
        <p14:creationId xmlns:p14="http://schemas.microsoft.com/office/powerpoint/2010/main" val="71646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OVERVIEW SLIDE</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Company </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a:t>
            </a:fld>
            <a:endParaRPr lang="en-US" dirty="0"/>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Problem Statement </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normAutofit fontScale="92500"/>
          </a:bodyPr>
          <a:lstStyle/>
          <a:p>
            <a:r>
              <a:rPr lang="en-US" dirty="0"/>
              <a:t>Some Updates In Dataset</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Tasks</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b="1" dirty="0"/>
              <a:t>Challenges</a:t>
            </a:r>
          </a:p>
          <a:p>
            <a:endParaRPr lang="en-US" dirty="0"/>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b="1" dirty="0"/>
              <a:t>Conclusion</a:t>
            </a:r>
          </a:p>
          <a:p>
            <a:endParaRPr lang="en-US" dirty="0"/>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a:bodyPr>
          <a:lstStyle/>
          <a:p>
            <a:r>
              <a:rPr lang="en-US" dirty="0"/>
              <a:t>Overview of the Company.</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fontScale="92500" lnSpcReduction="20000"/>
          </a:bodyPr>
          <a:lstStyle/>
          <a:p>
            <a:r>
              <a:rPr lang="en-US" dirty="0"/>
              <a:t>What we are facing and would like to overcome in the project.</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p:txBody>
          <a:bodyPr>
            <a:normAutofit fontScale="85000" lnSpcReduction="10000"/>
          </a:bodyPr>
          <a:lstStyle/>
          <a:p>
            <a:r>
              <a:rPr lang="en-US" dirty="0"/>
              <a:t>Dataset is not up to date or well structed, like missing values, data type, </a:t>
            </a:r>
            <a:r>
              <a:rPr lang="en-US" dirty="0" err="1"/>
              <a:t>etc</a:t>
            </a:r>
            <a:endParaRPr lang="en-US" dirty="0"/>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fontScale="92500" lnSpcReduction="20000"/>
          </a:bodyPr>
          <a:lstStyle/>
          <a:p>
            <a:r>
              <a:rPr lang="en-US" dirty="0"/>
              <a:t>Different tasks that are facing in the problem statement.</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p:txBody>
          <a:bodyPr>
            <a:normAutofit fontScale="92500" lnSpcReduction="20000"/>
          </a:bodyPr>
          <a:lstStyle/>
          <a:p>
            <a:r>
              <a:rPr lang="en-US" dirty="0"/>
              <a:t>Some challenges that we find during the project.</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p:txBody>
          <a:bodyPr>
            <a:normAutofit fontScale="92500" lnSpcReduction="20000"/>
          </a:bodyPr>
          <a:lstStyle/>
          <a:p>
            <a:r>
              <a:rPr lang="en-US" dirty="0"/>
              <a:t>Business Impact and Improvements for further. </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8940" y="1757980"/>
            <a:ext cx="862926" cy="864000"/>
          </a:xfrm>
        </p:spPr>
      </p:pic>
      <p:pic>
        <p:nvPicPr>
          <p:cNvPr id="59" name="Picture Placeholder 58" descr="Stopwatch">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pic>
        <p:nvPicPr>
          <p:cNvPr id="61" name="Picture Placeholder 60" descr="Target">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p:pic>
      <p:pic>
        <p:nvPicPr>
          <p:cNvPr id="71" name="Picture Placeholder 70" descr="Checklist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32166" y="1757980"/>
            <a:ext cx="867600" cy="868680"/>
          </a:xfrm>
        </p:spPr>
      </p:pic>
      <p:pic>
        <p:nvPicPr>
          <p:cNvPr id="73" name="Picture Placeholder 72" descr="List">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967476" y="1757980"/>
            <a:ext cx="867600" cy="86868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p:pic>
    </p:spTree>
    <p:extLst>
      <p:ext uri="{BB962C8B-B14F-4D97-AF65-F5344CB8AC3E}">
        <p14:creationId xmlns:p14="http://schemas.microsoft.com/office/powerpoint/2010/main" val="308540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9080E-3426-55F5-7308-1EB7BFB99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7539E-E2AD-0FE1-E229-A6E2B7E90CC4}"/>
              </a:ext>
            </a:extLst>
          </p:cNvPr>
          <p:cNvSpPr>
            <a:spLocks noGrp="1"/>
          </p:cNvSpPr>
          <p:nvPr>
            <p:ph type="title"/>
          </p:nvPr>
        </p:nvSpPr>
        <p:spPr>
          <a:xfrm>
            <a:off x="832363" y="139250"/>
            <a:ext cx="10999418" cy="741327"/>
          </a:xfrm>
        </p:spPr>
        <p:txBody>
          <a:bodyPr>
            <a:normAutofit/>
          </a:bodyPr>
          <a:lstStyle/>
          <a:p>
            <a:r>
              <a:rPr lang="en-US" sz="2000" dirty="0">
                <a:latin typeface="Times New Roman" panose="02020603050405020304" pitchFamily="18" charset="0"/>
                <a:cs typeface="Times New Roman" panose="02020603050405020304" pitchFamily="18" charset="0"/>
              </a:rPr>
              <a:t> Identifying Repeat Customers: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Walmart needs to identify customers who made repeat purchases within a specific time frame (e.g., within 30 days).</a:t>
            </a:r>
          </a:p>
        </p:txBody>
      </p:sp>
      <p:sp>
        <p:nvSpPr>
          <p:cNvPr id="3" name="Footer Placeholder 2">
            <a:extLst>
              <a:ext uri="{FF2B5EF4-FFF2-40B4-BE49-F238E27FC236}">
                <a16:creationId xmlns:a16="http://schemas.microsoft.com/office/drawing/2014/main" id="{0642479E-F896-22D7-1A9E-B46C06E038D7}"/>
              </a:ext>
            </a:extLst>
          </p:cNvPr>
          <p:cNvSpPr>
            <a:spLocks noGrp="1"/>
          </p:cNvSpPr>
          <p:nvPr>
            <p:ph type="ftr" sz="quarter" idx="11"/>
          </p:nvPr>
        </p:nvSpPr>
        <p:spPr/>
        <p:txBody>
          <a:bodyPr/>
          <a:lstStyle/>
          <a:p>
            <a:r>
              <a:rPr lang="en-US" dirty="0"/>
              <a:t>Task 8</a:t>
            </a:r>
          </a:p>
        </p:txBody>
      </p:sp>
      <p:sp>
        <p:nvSpPr>
          <p:cNvPr id="4" name="Slide Number Placeholder 3">
            <a:extLst>
              <a:ext uri="{FF2B5EF4-FFF2-40B4-BE49-F238E27FC236}">
                <a16:creationId xmlns:a16="http://schemas.microsoft.com/office/drawing/2014/main" id="{27490088-F63B-D028-4649-6FDC47E99C99}"/>
              </a:ext>
            </a:extLst>
          </p:cNvPr>
          <p:cNvSpPr>
            <a:spLocks noGrp="1"/>
          </p:cNvSpPr>
          <p:nvPr>
            <p:ph type="sldNum" sz="quarter" idx="12"/>
          </p:nvPr>
        </p:nvSpPr>
        <p:spPr/>
        <p:txBody>
          <a:bodyPr/>
          <a:lstStyle/>
          <a:p>
            <a:fld id="{95CBEC59-7FF9-4688-98DF-89832A0C9025}" type="slidenum">
              <a:rPr lang="en-US" smtClean="0"/>
              <a:t>20</a:t>
            </a:fld>
            <a:endParaRPr lang="en-US" dirty="0"/>
          </a:p>
        </p:txBody>
      </p:sp>
      <p:sp>
        <p:nvSpPr>
          <p:cNvPr id="5" name="Text Placeholder 4">
            <a:extLst>
              <a:ext uri="{FF2B5EF4-FFF2-40B4-BE49-F238E27FC236}">
                <a16:creationId xmlns:a16="http://schemas.microsoft.com/office/drawing/2014/main" id="{C5E8806C-29DE-6CC4-B395-3F4F457F26BC}"/>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608BDF1-F4FB-DC6F-7CFD-29EC7C0184F1}"/>
              </a:ext>
            </a:extLst>
          </p:cNvPr>
          <p:cNvSpPr>
            <a:spLocks noGrp="1"/>
          </p:cNvSpPr>
          <p:nvPr>
            <p:ph sz="half" idx="2"/>
          </p:nvPr>
        </p:nvSpPr>
        <p:spPr>
          <a:xfrm>
            <a:off x="714886" y="1310312"/>
            <a:ext cx="5509898" cy="4877225"/>
          </a:xfrm>
        </p:spPr>
        <p:txBody>
          <a:bodyPr>
            <a:noAutofit/>
          </a:bodyPr>
          <a:lstStyle/>
          <a:p>
            <a:r>
              <a:rPr lang="en-US" sz="1300" b="1" kern="1500" dirty="0">
                <a:latin typeface="Arial" panose="020B0604020202020204" pitchFamily="34" charset="0"/>
                <a:cs typeface="Arial" panose="020B0604020202020204" pitchFamily="34" charset="0"/>
              </a:rPr>
              <a:t>SELECT </a:t>
            </a:r>
          </a:p>
          <a:p>
            <a:r>
              <a:rPr lang="en-US" sz="1300" b="1" kern="1500" dirty="0">
                <a:latin typeface="Arial" panose="020B0604020202020204" pitchFamily="34" charset="0"/>
                <a:cs typeface="Arial" panose="020B0604020202020204" pitchFamily="34" charset="0"/>
              </a:rPr>
              <a:t>      `Customer ID`, </a:t>
            </a:r>
          </a:p>
          <a:p>
            <a:r>
              <a:rPr lang="en-US" sz="1300" b="1" kern="1500" dirty="0">
                <a:latin typeface="Arial" panose="020B0604020202020204" pitchFamily="34" charset="0"/>
                <a:cs typeface="Arial" panose="020B0604020202020204" pitchFamily="34" charset="0"/>
              </a:rPr>
              <a:t>       COUNT(*) AS Num_Repeat_Purchases</a:t>
            </a:r>
          </a:p>
          <a:p>
            <a:r>
              <a:rPr lang="en-US" sz="1300" b="1" kern="1500" dirty="0">
                <a:latin typeface="Arial" panose="020B0604020202020204" pitchFamily="34" charset="0"/>
                <a:cs typeface="Arial" panose="020B0604020202020204" pitchFamily="34" charset="0"/>
              </a:rPr>
              <a:t>FROM walmartsales</a:t>
            </a:r>
          </a:p>
          <a:p>
            <a:r>
              <a:rPr lang="en-US" sz="1300" b="1" kern="1500" dirty="0">
                <a:latin typeface="Arial" panose="020B0604020202020204" pitchFamily="34" charset="0"/>
                <a:cs typeface="Arial" panose="020B0604020202020204" pitchFamily="34" charset="0"/>
              </a:rPr>
              <a:t>GROUP BY `Customer ID`</a:t>
            </a:r>
          </a:p>
          <a:p>
            <a:r>
              <a:rPr lang="en-US" sz="1300" b="1" kern="1500" dirty="0">
                <a:latin typeface="Arial" panose="020B0604020202020204" pitchFamily="34" charset="0"/>
                <a:cs typeface="Arial" panose="020B0604020202020204" pitchFamily="34" charset="0"/>
              </a:rPr>
              <a:t>HAVING COUNT(*) &gt; 1;</a:t>
            </a:r>
          </a:p>
        </p:txBody>
      </p:sp>
      <p:sp>
        <p:nvSpPr>
          <p:cNvPr id="7" name="Text Placeholder 6">
            <a:extLst>
              <a:ext uri="{FF2B5EF4-FFF2-40B4-BE49-F238E27FC236}">
                <a16:creationId xmlns:a16="http://schemas.microsoft.com/office/drawing/2014/main" id="{5DC33766-AFD5-4083-EC02-BFE713B6905E}"/>
              </a:ext>
            </a:extLst>
          </p:cNvPr>
          <p:cNvSpPr>
            <a:spLocks noGrp="1"/>
          </p:cNvSpPr>
          <p:nvPr>
            <p:ph type="body" sz="quarter" idx="3"/>
          </p:nvPr>
        </p:nvSpPr>
        <p:spPr>
          <a:xfrm>
            <a:off x="6096000" y="973718"/>
            <a:ext cx="5183188" cy="555562"/>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pic>
        <p:nvPicPr>
          <p:cNvPr id="11" name="Content Placeholder 10">
            <a:extLst>
              <a:ext uri="{FF2B5EF4-FFF2-40B4-BE49-F238E27FC236}">
                <a16:creationId xmlns:a16="http://schemas.microsoft.com/office/drawing/2014/main" id="{DAE99929-F1F9-EC8B-8AE3-858433B150E8}"/>
              </a:ext>
            </a:extLst>
          </p:cNvPr>
          <p:cNvPicPr>
            <a:picLocks noGrp="1" noChangeAspect="1"/>
          </p:cNvPicPr>
          <p:nvPr>
            <p:ph sz="quarter" idx="4"/>
          </p:nvPr>
        </p:nvPicPr>
        <p:blipFill>
          <a:blip r:embed="rId2"/>
          <a:stretch>
            <a:fillRect/>
          </a:stretch>
        </p:blipFill>
        <p:spPr>
          <a:xfrm>
            <a:off x="6425738" y="1528763"/>
            <a:ext cx="4780887" cy="4675187"/>
          </a:xfrm>
        </p:spPr>
      </p:pic>
      <p:sp>
        <p:nvSpPr>
          <p:cNvPr id="8" name="TextBox 7">
            <a:extLst>
              <a:ext uri="{FF2B5EF4-FFF2-40B4-BE49-F238E27FC236}">
                <a16:creationId xmlns:a16="http://schemas.microsoft.com/office/drawing/2014/main" id="{8AFA9251-95FA-8EA9-6FAB-6AAFF0DE2AFC}"/>
              </a:ext>
            </a:extLst>
          </p:cNvPr>
          <p:cNvSpPr txBox="1"/>
          <p:nvPr/>
        </p:nvSpPr>
        <p:spPr>
          <a:xfrm>
            <a:off x="121371" y="51170"/>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9" name="TextBox 8">
            <a:extLst>
              <a:ext uri="{FF2B5EF4-FFF2-40B4-BE49-F238E27FC236}">
                <a16:creationId xmlns:a16="http://schemas.microsoft.com/office/drawing/2014/main" id="{995923BF-FE30-D921-B777-FBDDD07F6FF1}"/>
              </a:ext>
            </a:extLst>
          </p:cNvPr>
          <p:cNvSpPr txBox="1"/>
          <p:nvPr/>
        </p:nvSpPr>
        <p:spPr>
          <a:xfrm>
            <a:off x="360219" y="466669"/>
            <a:ext cx="354667"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8</a:t>
            </a:r>
          </a:p>
        </p:txBody>
      </p:sp>
    </p:spTree>
    <p:extLst>
      <p:ext uri="{BB962C8B-B14F-4D97-AF65-F5344CB8AC3E}">
        <p14:creationId xmlns:p14="http://schemas.microsoft.com/office/powerpoint/2010/main" val="3399496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4AF73F0-E446-6E75-44C0-457080C5BD7B}"/>
              </a:ext>
            </a:extLst>
          </p:cNvPr>
          <p:cNvGraphicFramePr>
            <a:graphicFrameLocks/>
          </p:cNvGraphicFramePr>
          <p:nvPr>
            <p:extLst>
              <p:ext uri="{D42A27DB-BD31-4B8C-83A1-F6EECF244321}">
                <p14:modId xmlns:p14="http://schemas.microsoft.com/office/powerpoint/2010/main" val="3164060255"/>
              </p:ext>
            </p:extLst>
          </p:nvPr>
        </p:nvGraphicFramePr>
        <p:xfrm>
          <a:off x="838199" y="1161143"/>
          <a:ext cx="10352315" cy="4789714"/>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0">
            <a:extLst>
              <a:ext uri="{FF2B5EF4-FFF2-40B4-BE49-F238E27FC236}">
                <a16:creationId xmlns:a16="http://schemas.microsoft.com/office/drawing/2014/main" id="{94FB790B-04E5-E0DD-53FC-ADDE9D442043}"/>
              </a:ext>
            </a:extLst>
          </p:cNvPr>
          <p:cNvSpPr>
            <a:spLocks noGrp="1"/>
          </p:cNvSpPr>
          <p:nvPr>
            <p:ph type="title"/>
          </p:nvPr>
        </p:nvSpPr>
        <p:spPr>
          <a:xfrm>
            <a:off x="838200" y="179770"/>
            <a:ext cx="10515600" cy="1325563"/>
          </a:xfrm>
        </p:spPr>
        <p:txBody>
          <a:bodyPr/>
          <a:lstStyle/>
          <a:p>
            <a:r>
              <a:rPr lang="en-US" sz="4000" dirty="0">
                <a:latin typeface="Times New Roman" panose="02020603050405020304" pitchFamily="18" charset="0"/>
                <a:cs typeface="Times New Roman" panose="02020603050405020304" pitchFamily="18" charset="0"/>
              </a:rPr>
              <a:t>Repeat Customers</a:t>
            </a:r>
            <a:endParaRPr lang="en-US" dirty="0"/>
          </a:p>
        </p:txBody>
      </p:sp>
    </p:spTree>
    <p:extLst>
      <p:ext uri="{BB962C8B-B14F-4D97-AF65-F5344CB8AC3E}">
        <p14:creationId xmlns:p14="http://schemas.microsoft.com/office/powerpoint/2010/main" val="333446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03487-E1A8-B9A9-DDC9-7AAAC39BCE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71EA4-A64F-4355-23E5-052599A296AD}"/>
              </a:ext>
            </a:extLst>
          </p:cNvPr>
          <p:cNvSpPr>
            <a:spLocks noGrp="1"/>
          </p:cNvSpPr>
          <p:nvPr>
            <p:ph type="title"/>
          </p:nvPr>
        </p:nvSpPr>
        <p:spPr>
          <a:xfrm>
            <a:off x="832364" y="96006"/>
            <a:ext cx="10999418" cy="741327"/>
          </a:xfrm>
        </p:spPr>
        <p:txBody>
          <a:bodyPr>
            <a:normAutofit/>
          </a:bodyPr>
          <a:lstStyle/>
          <a:p>
            <a:r>
              <a:rPr lang="en-US" sz="2000" dirty="0">
                <a:latin typeface="Times New Roman" panose="02020603050405020304" pitchFamily="18" charset="0"/>
                <a:cs typeface="Times New Roman" panose="02020603050405020304" pitchFamily="18" charset="0"/>
              </a:rPr>
              <a:t>Finding Top 5 Customers by Sales Volume: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Walmart wants to reward its top 5 customers who have generated the most sales Revenue.</a:t>
            </a:r>
          </a:p>
        </p:txBody>
      </p:sp>
      <p:sp>
        <p:nvSpPr>
          <p:cNvPr id="3" name="Footer Placeholder 2">
            <a:extLst>
              <a:ext uri="{FF2B5EF4-FFF2-40B4-BE49-F238E27FC236}">
                <a16:creationId xmlns:a16="http://schemas.microsoft.com/office/drawing/2014/main" id="{A536B904-8516-2F1D-19A0-76C50AC353F8}"/>
              </a:ext>
            </a:extLst>
          </p:cNvPr>
          <p:cNvSpPr>
            <a:spLocks noGrp="1"/>
          </p:cNvSpPr>
          <p:nvPr>
            <p:ph type="ftr" sz="quarter" idx="11"/>
          </p:nvPr>
        </p:nvSpPr>
        <p:spPr/>
        <p:txBody>
          <a:bodyPr/>
          <a:lstStyle/>
          <a:p>
            <a:r>
              <a:rPr lang="en-US" dirty="0"/>
              <a:t>Task 9</a:t>
            </a:r>
          </a:p>
        </p:txBody>
      </p:sp>
      <p:sp>
        <p:nvSpPr>
          <p:cNvPr id="4" name="Slide Number Placeholder 3">
            <a:extLst>
              <a:ext uri="{FF2B5EF4-FFF2-40B4-BE49-F238E27FC236}">
                <a16:creationId xmlns:a16="http://schemas.microsoft.com/office/drawing/2014/main" id="{AA808DE3-79DC-9B78-BDDD-EE7821657486}"/>
              </a:ext>
            </a:extLst>
          </p:cNvPr>
          <p:cNvSpPr>
            <a:spLocks noGrp="1"/>
          </p:cNvSpPr>
          <p:nvPr>
            <p:ph type="sldNum" sz="quarter" idx="12"/>
          </p:nvPr>
        </p:nvSpPr>
        <p:spPr/>
        <p:txBody>
          <a:bodyPr/>
          <a:lstStyle/>
          <a:p>
            <a:fld id="{95CBEC59-7FF9-4688-98DF-89832A0C9025}" type="slidenum">
              <a:rPr lang="en-US" smtClean="0"/>
              <a:t>22</a:t>
            </a:fld>
            <a:endParaRPr lang="en-US" dirty="0"/>
          </a:p>
        </p:txBody>
      </p:sp>
      <p:sp>
        <p:nvSpPr>
          <p:cNvPr id="5" name="Text Placeholder 4">
            <a:extLst>
              <a:ext uri="{FF2B5EF4-FFF2-40B4-BE49-F238E27FC236}">
                <a16:creationId xmlns:a16="http://schemas.microsoft.com/office/drawing/2014/main" id="{15EA909C-E790-65EC-638B-3043A502F906}"/>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1E42FEB7-9A1F-186D-B3F8-F2F5D93DFA50}"/>
              </a:ext>
            </a:extLst>
          </p:cNvPr>
          <p:cNvSpPr>
            <a:spLocks noGrp="1"/>
          </p:cNvSpPr>
          <p:nvPr>
            <p:ph sz="half" idx="2"/>
          </p:nvPr>
        </p:nvSpPr>
        <p:spPr>
          <a:xfrm>
            <a:off x="714886" y="1310312"/>
            <a:ext cx="5509898" cy="4877225"/>
          </a:xfrm>
        </p:spPr>
        <p:txBody>
          <a:bodyPr>
            <a:noAutofit/>
          </a:bodyPr>
          <a:lstStyle/>
          <a:p>
            <a:r>
              <a:rPr lang="en-US" sz="1300" b="1" kern="1500" dirty="0">
                <a:latin typeface="Arial" panose="020B0604020202020204" pitchFamily="34" charset="0"/>
                <a:cs typeface="Arial" panose="020B0604020202020204" pitchFamily="34" charset="0"/>
              </a:rPr>
              <a:t>SELECT </a:t>
            </a:r>
          </a:p>
          <a:p>
            <a:r>
              <a:rPr lang="en-US" sz="1300" b="1" kern="1500" dirty="0">
                <a:latin typeface="Arial" panose="020B0604020202020204" pitchFamily="34" charset="0"/>
                <a:cs typeface="Arial" panose="020B0604020202020204" pitchFamily="34" charset="0"/>
              </a:rPr>
              <a:t>     `Customer ID`, </a:t>
            </a:r>
          </a:p>
          <a:p>
            <a:r>
              <a:rPr lang="en-US" sz="1300" b="1" kern="1500" dirty="0">
                <a:latin typeface="Arial" panose="020B0604020202020204" pitchFamily="34" charset="0"/>
                <a:cs typeface="Arial" panose="020B0604020202020204" pitchFamily="34" charset="0"/>
              </a:rPr>
              <a:t>       ROUND(SUM(Total),2) AS total_revenue</a:t>
            </a:r>
          </a:p>
          <a:p>
            <a:r>
              <a:rPr lang="en-US" sz="1300" b="1" kern="1500" dirty="0">
                <a:latin typeface="Arial" panose="020B0604020202020204" pitchFamily="34" charset="0"/>
                <a:cs typeface="Arial" panose="020B0604020202020204" pitchFamily="34" charset="0"/>
              </a:rPr>
              <a:t>FROM walmartsales</a:t>
            </a:r>
          </a:p>
          <a:p>
            <a:r>
              <a:rPr lang="en-US" sz="1300" b="1" kern="1500" dirty="0">
                <a:latin typeface="Arial" panose="020B0604020202020204" pitchFamily="34" charset="0"/>
                <a:cs typeface="Arial" panose="020B0604020202020204" pitchFamily="34" charset="0"/>
              </a:rPr>
              <a:t>GROUP BY `Customer ID`</a:t>
            </a:r>
          </a:p>
          <a:p>
            <a:r>
              <a:rPr lang="en-US" sz="1300" b="1" kern="1500" dirty="0">
                <a:latin typeface="Arial" panose="020B0604020202020204" pitchFamily="34" charset="0"/>
                <a:cs typeface="Arial" panose="020B0604020202020204" pitchFamily="34" charset="0"/>
              </a:rPr>
              <a:t>ORDER BY total_revenue DESC</a:t>
            </a:r>
          </a:p>
          <a:p>
            <a:r>
              <a:rPr lang="en-US" sz="1300" b="1" kern="1500" dirty="0">
                <a:latin typeface="Arial" panose="020B0604020202020204" pitchFamily="34" charset="0"/>
                <a:cs typeface="Arial" panose="020B0604020202020204" pitchFamily="34" charset="0"/>
              </a:rPr>
              <a:t>LIMIT 5;</a:t>
            </a:r>
          </a:p>
        </p:txBody>
      </p:sp>
      <p:sp>
        <p:nvSpPr>
          <p:cNvPr id="7" name="Text Placeholder 6">
            <a:extLst>
              <a:ext uri="{FF2B5EF4-FFF2-40B4-BE49-F238E27FC236}">
                <a16:creationId xmlns:a16="http://schemas.microsoft.com/office/drawing/2014/main" id="{B16161CF-6EE0-A4C8-E281-B45D6E335F9C}"/>
              </a:ext>
            </a:extLst>
          </p:cNvPr>
          <p:cNvSpPr>
            <a:spLocks noGrp="1"/>
          </p:cNvSpPr>
          <p:nvPr>
            <p:ph type="body" sz="quarter" idx="3"/>
          </p:nvPr>
        </p:nvSpPr>
        <p:spPr>
          <a:xfrm>
            <a:off x="6224784" y="978705"/>
            <a:ext cx="5183188" cy="555562"/>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pic>
        <p:nvPicPr>
          <p:cNvPr id="11" name="Content Placeholder 10">
            <a:extLst>
              <a:ext uri="{FF2B5EF4-FFF2-40B4-BE49-F238E27FC236}">
                <a16:creationId xmlns:a16="http://schemas.microsoft.com/office/drawing/2014/main" id="{BCBE44EE-210E-67D5-CB2C-B9C507930D4D}"/>
              </a:ext>
            </a:extLst>
          </p:cNvPr>
          <p:cNvPicPr>
            <a:picLocks noGrp="1" noChangeAspect="1"/>
          </p:cNvPicPr>
          <p:nvPr>
            <p:ph sz="quarter" idx="4"/>
          </p:nvPr>
        </p:nvPicPr>
        <p:blipFill>
          <a:blip r:embed="rId2"/>
          <a:stretch>
            <a:fillRect/>
          </a:stretch>
        </p:blipFill>
        <p:spPr>
          <a:xfrm>
            <a:off x="5763492" y="1534267"/>
            <a:ext cx="5644284" cy="4325711"/>
          </a:xfrm>
        </p:spPr>
      </p:pic>
      <p:sp>
        <p:nvSpPr>
          <p:cNvPr id="8" name="TextBox 7">
            <a:extLst>
              <a:ext uri="{FF2B5EF4-FFF2-40B4-BE49-F238E27FC236}">
                <a16:creationId xmlns:a16="http://schemas.microsoft.com/office/drawing/2014/main" id="{99CED7AC-DBBA-9F9B-A936-916BFD9B8E8B}"/>
              </a:ext>
            </a:extLst>
          </p:cNvPr>
          <p:cNvSpPr txBox="1"/>
          <p:nvPr/>
        </p:nvSpPr>
        <p:spPr>
          <a:xfrm>
            <a:off x="121371" y="51170"/>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9" name="TextBox 8">
            <a:extLst>
              <a:ext uri="{FF2B5EF4-FFF2-40B4-BE49-F238E27FC236}">
                <a16:creationId xmlns:a16="http://schemas.microsoft.com/office/drawing/2014/main" id="{48EB9806-4E34-2C6C-18D1-083A00927BB9}"/>
              </a:ext>
            </a:extLst>
          </p:cNvPr>
          <p:cNvSpPr txBox="1"/>
          <p:nvPr/>
        </p:nvSpPr>
        <p:spPr>
          <a:xfrm>
            <a:off x="360219" y="466669"/>
            <a:ext cx="354667"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9</a:t>
            </a:r>
          </a:p>
        </p:txBody>
      </p:sp>
    </p:spTree>
    <p:extLst>
      <p:ext uri="{BB962C8B-B14F-4D97-AF65-F5344CB8AC3E}">
        <p14:creationId xmlns:p14="http://schemas.microsoft.com/office/powerpoint/2010/main" val="2676400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A6A356C-6857-0E1F-96C6-FCC10AE82029}"/>
              </a:ext>
            </a:extLst>
          </p:cNvPr>
          <p:cNvGraphicFramePr>
            <a:graphicFrameLocks/>
          </p:cNvGraphicFramePr>
          <p:nvPr>
            <p:extLst>
              <p:ext uri="{D42A27DB-BD31-4B8C-83A1-F6EECF244321}">
                <p14:modId xmlns:p14="http://schemas.microsoft.com/office/powerpoint/2010/main" val="419563363"/>
              </p:ext>
            </p:extLst>
          </p:nvPr>
        </p:nvGraphicFramePr>
        <p:xfrm>
          <a:off x="838199" y="1291771"/>
          <a:ext cx="10294257" cy="4789715"/>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0">
            <a:extLst>
              <a:ext uri="{FF2B5EF4-FFF2-40B4-BE49-F238E27FC236}">
                <a16:creationId xmlns:a16="http://schemas.microsoft.com/office/drawing/2014/main" id="{A80DFAF3-68B1-00C5-DB8F-18C4988EA82A}"/>
              </a:ext>
            </a:extLst>
          </p:cNvPr>
          <p:cNvSpPr>
            <a:spLocks noGrp="1"/>
          </p:cNvSpPr>
          <p:nvPr>
            <p:ph type="title"/>
          </p:nvPr>
        </p:nvSpPr>
        <p:spPr>
          <a:xfrm>
            <a:off x="838200" y="179770"/>
            <a:ext cx="10515600" cy="1325563"/>
          </a:xfrm>
        </p:spPr>
        <p:txBody>
          <a:bodyPr/>
          <a:lstStyle/>
          <a:p>
            <a:r>
              <a:rPr lang="en-US" sz="4000" dirty="0">
                <a:latin typeface="Times New Roman" panose="02020603050405020304" pitchFamily="18" charset="0"/>
                <a:cs typeface="Times New Roman" panose="02020603050405020304" pitchFamily="18" charset="0"/>
              </a:rPr>
              <a:t>Top 5 Customers by Sales Volume</a:t>
            </a:r>
            <a:endParaRPr lang="en-US" dirty="0"/>
          </a:p>
        </p:txBody>
      </p:sp>
    </p:spTree>
    <p:extLst>
      <p:ext uri="{BB962C8B-B14F-4D97-AF65-F5344CB8AC3E}">
        <p14:creationId xmlns:p14="http://schemas.microsoft.com/office/powerpoint/2010/main" val="568535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058C6-47C0-8F16-E29E-785AB6448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4A5A6C-2475-B18A-B568-101C80705807}"/>
              </a:ext>
            </a:extLst>
          </p:cNvPr>
          <p:cNvSpPr>
            <a:spLocks noGrp="1"/>
          </p:cNvSpPr>
          <p:nvPr>
            <p:ph type="title"/>
          </p:nvPr>
        </p:nvSpPr>
        <p:spPr>
          <a:xfrm>
            <a:off x="832364" y="96006"/>
            <a:ext cx="10999418" cy="741327"/>
          </a:xfrm>
        </p:spPr>
        <p:txBody>
          <a:bodyPr>
            <a:normAutofit/>
          </a:bodyPr>
          <a:lstStyle/>
          <a:p>
            <a:r>
              <a:rPr lang="en-US" sz="2000" dirty="0">
                <a:latin typeface="Times New Roman" panose="02020603050405020304" pitchFamily="18" charset="0"/>
                <a:cs typeface="Times New Roman" panose="02020603050405020304" pitchFamily="18" charset="0"/>
              </a:rPr>
              <a:t>Analyzing Sales Trends by Day of the Week:</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Walmart wants to analyze the sales patterns to determine which day of the week brings the highest sales.</a:t>
            </a:r>
          </a:p>
        </p:txBody>
      </p:sp>
      <p:sp>
        <p:nvSpPr>
          <p:cNvPr id="3" name="Footer Placeholder 2">
            <a:extLst>
              <a:ext uri="{FF2B5EF4-FFF2-40B4-BE49-F238E27FC236}">
                <a16:creationId xmlns:a16="http://schemas.microsoft.com/office/drawing/2014/main" id="{9D338FF6-AE43-9364-4647-FD6B0BED267A}"/>
              </a:ext>
            </a:extLst>
          </p:cNvPr>
          <p:cNvSpPr>
            <a:spLocks noGrp="1"/>
          </p:cNvSpPr>
          <p:nvPr>
            <p:ph type="ftr" sz="quarter" idx="11"/>
          </p:nvPr>
        </p:nvSpPr>
        <p:spPr/>
        <p:txBody>
          <a:bodyPr/>
          <a:lstStyle/>
          <a:p>
            <a:r>
              <a:rPr lang="en-US" dirty="0"/>
              <a:t>Task 10</a:t>
            </a:r>
          </a:p>
        </p:txBody>
      </p:sp>
      <p:sp>
        <p:nvSpPr>
          <p:cNvPr id="4" name="Slide Number Placeholder 3">
            <a:extLst>
              <a:ext uri="{FF2B5EF4-FFF2-40B4-BE49-F238E27FC236}">
                <a16:creationId xmlns:a16="http://schemas.microsoft.com/office/drawing/2014/main" id="{5922D3CD-21B9-D533-ACDB-DC3BAC33A059}"/>
              </a:ext>
            </a:extLst>
          </p:cNvPr>
          <p:cNvSpPr>
            <a:spLocks noGrp="1"/>
          </p:cNvSpPr>
          <p:nvPr>
            <p:ph type="sldNum" sz="quarter" idx="12"/>
          </p:nvPr>
        </p:nvSpPr>
        <p:spPr/>
        <p:txBody>
          <a:bodyPr/>
          <a:lstStyle/>
          <a:p>
            <a:fld id="{95CBEC59-7FF9-4688-98DF-89832A0C9025}" type="slidenum">
              <a:rPr lang="en-US" smtClean="0"/>
              <a:t>24</a:t>
            </a:fld>
            <a:endParaRPr lang="en-US" dirty="0"/>
          </a:p>
        </p:txBody>
      </p:sp>
      <p:sp>
        <p:nvSpPr>
          <p:cNvPr id="5" name="Text Placeholder 4">
            <a:extLst>
              <a:ext uri="{FF2B5EF4-FFF2-40B4-BE49-F238E27FC236}">
                <a16:creationId xmlns:a16="http://schemas.microsoft.com/office/drawing/2014/main" id="{EECB21DC-3F42-39C4-6283-3152D02C3A7F}"/>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B8F80D4-E741-BAD0-1A87-3A50C635C8C6}"/>
              </a:ext>
            </a:extLst>
          </p:cNvPr>
          <p:cNvSpPr>
            <a:spLocks noGrp="1"/>
          </p:cNvSpPr>
          <p:nvPr>
            <p:ph sz="half" idx="2"/>
          </p:nvPr>
        </p:nvSpPr>
        <p:spPr>
          <a:xfrm>
            <a:off x="714886" y="1310312"/>
            <a:ext cx="5509898" cy="4877225"/>
          </a:xfrm>
        </p:spPr>
        <p:txBody>
          <a:bodyPr>
            <a:noAutofit/>
          </a:bodyPr>
          <a:lstStyle/>
          <a:p>
            <a:r>
              <a:rPr lang="en-US" sz="1300" b="1" kern="1500" dirty="0">
                <a:latin typeface="Arial" panose="020B0604020202020204" pitchFamily="34" charset="0"/>
                <a:cs typeface="Arial" panose="020B0604020202020204" pitchFamily="34" charset="0"/>
              </a:rPr>
              <a:t>SELECT </a:t>
            </a:r>
          </a:p>
          <a:p>
            <a:r>
              <a:rPr lang="en-US" sz="1300" b="1" kern="1500" dirty="0">
                <a:latin typeface="Arial" panose="020B0604020202020204" pitchFamily="34" charset="0"/>
                <a:cs typeface="Arial" panose="020B0604020202020204" pitchFamily="34" charset="0"/>
              </a:rPr>
              <a:t>DAYNAME(new_date) AS Day_of_Week, </a:t>
            </a:r>
          </a:p>
          <a:p>
            <a:r>
              <a:rPr lang="en-US" sz="1300" b="1" kern="1500" dirty="0">
                <a:latin typeface="Arial" panose="020B0604020202020204" pitchFamily="34" charset="0"/>
                <a:cs typeface="Arial" panose="020B0604020202020204" pitchFamily="34" charset="0"/>
              </a:rPr>
              <a:t>Round(SUM(Total),2) AS Total_Sales</a:t>
            </a:r>
          </a:p>
          <a:p>
            <a:r>
              <a:rPr lang="en-US" sz="1300" b="1" kern="1500" dirty="0">
                <a:latin typeface="Arial" panose="020B0604020202020204" pitchFamily="34" charset="0"/>
                <a:cs typeface="Arial" panose="020B0604020202020204" pitchFamily="34" charset="0"/>
              </a:rPr>
              <a:t>FROM walmartsales</a:t>
            </a:r>
          </a:p>
          <a:p>
            <a:r>
              <a:rPr lang="en-US" sz="1300" b="1" kern="1500" dirty="0">
                <a:latin typeface="Arial" panose="020B0604020202020204" pitchFamily="34" charset="0"/>
                <a:cs typeface="Arial" panose="020B0604020202020204" pitchFamily="34" charset="0"/>
              </a:rPr>
              <a:t>GROUP BY day_of_week</a:t>
            </a:r>
          </a:p>
          <a:p>
            <a:r>
              <a:rPr lang="en-US" sz="1300" b="1" kern="1500" dirty="0">
                <a:latin typeface="Arial" panose="020B0604020202020204" pitchFamily="34" charset="0"/>
                <a:cs typeface="Arial" panose="020B0604020202020204" pitchFamily="34" charset="0"/>
              </a:rPr>
              <a:t>ORDER BY total_sales DESC;</a:t>
            </a:r>
          </a:p>
        </p:txBody>
      </p:sp>
      <p:sp>
        <p:nvSpPr>
          <p:cNvPr id="7" name="Text Placeholder 6">
            <a:extLst>
              <a:ext uri="{FF2B5EF4-FFF2-40B4-BE49-F238E27FC236}">
                <a16:creationId xmlns:a16="http://schemas.microsoft.com/office/drawing/2014/main" id="{DDA0DEDD-EA37-0589-D9FC-029BCED0ABFD}"/>
              </a:ext>
            </a:extLst>
          </p:cNvPr>
          <p:cNvSpPr>
            <a:spLocks noGrp="1"/>
          </p:cNvSpPr>
          <p:nvPr>
            <p:ph type="body" sz="quarter" idx="3"/>
          </p:nvPr>
        </p:nvSpPr>
        <p:spPr>
          <a:xfrm>
            <a:off x="6096000" y="969317"/>
            <a:ext cx="5183188" cy="555562"/>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pic>
        <p:nvPicPr>
          <p:cNvPr id="11" name="Content Placeholder 10">
            <a:extLst>
              <a:ext uri="{FF2B5EF4-FFF2-40B4-BE49-F238E27FC236}">
                <a16:creationId xmlns:a16="http://schemas.microsoft.com/office/drawing/2014/main" id="{E57BFB04-3B0A-692D-8DC4-0C527B7A827F}"/>
              </a:ext>
            </a:extLst>
          </p:cNvPr>
          <p:cNvPicPr>
            <a:picLocks noGrp="1" noChangeAspect="1"/>
          </p:cNvPicPr>
          <p:nvPr>
            <p:ph sz="quarter" idx="4"/>
          </p:nvPr>
        </p:nvPicPr>
        <p:blipFill>
          <a:blip r:embed="rId2"/>
          <a:stretch>
            <a:fillRect/>
          </a:stretch>
        </p:blipFill>
        <p:spPr>
          <a:xfrm>
            <a:off x="6224588" y="1656863"/>
            <a:ext cx="5183187" cy="4174077"/>
          </a:xfrm>
        </p:spPr>
      </p:pic>
      <p:sp>
        <p:nvSpPr>
          <p:cNvPr id="8" name="TextBox 7">
            <a:extLst>
              <a:ext uri="{FF2B5EF4-FFF2-40B4-BE49-F238E27FC236}">
                <a16:creationId xmlns:a16="http://schemas.microsoft.com/office/drawing/2014/main" id="{C541ED66-7F68-5AF2-523A-B2DF7F6075ED}"/>
              </a:ext>
            </a:extLst>
          </p:cNvPr>
          <p:cNvSpPr txBox="1"/>
          <p:nvPr/>
        </p:nvSpPr>
        <p:spPr>
          <a:xfrm>
            <a:off x="0" y="46769"/>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9" name="TextBox 8">
            <a:extLst>
              <a:ext uri="{FF2B5EF4-FFF2-40B4-BE49-F238E27FC236}">
                <a16:creationId xmlns:a16="http://schemas.microsoft.com/office/drawing/2014/main" id="{4E62388A-ECDE-D27A-40F5-E3ACFD2E1A8A}"/>
              </a:ext>
            </a:extLst>
          </p:cNvPr>
          <p:cNvSpPr txBox="1"/>
          <p:nvPr/>
        </p:nvSpPr>
        <p:spPr>
          <a:xfrm>
            <a:off x="221673" y="519825"/>
            <a:ext cx="493213"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10</a:t>
            </a:r>
          </a:p>
        </p:txBody>
      </p:sp>
    </p:spTree>
    <p:extLst>
      <p:ext uri="{BB962C8B-B14F-4D97-AF65-F5344CB8AC3E}">
        <p14:creationId xmlns:p14="http://schemas.microsoft.com/office/powerpoint/2010/main" val="228192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7A0CA13-FE18-7F81-B5D6-883114FEF66F}"/>
              </a:ext>
            </a:extLst>
          </p:cNvPr>
          <p:cNvGraphicFramePr>
            <a:graphicFrameLocks/>
          </p:cNvGraphicFramePr>
          <p:nvPr>
            <p:extLst>
              <p:ext uri="{D42A27DB-BD31-4B8C-83A1-F6EECF244321}">
                <p14:modId xmlns:p14="http://schemas.microsoft.com/office/powerpoint/2010/main" val="346862767"/>
              </p:ext>
            </p:extLst>
          </p:nvPr>
        </p:nvGraphicFramePr>
        <p:xfrm>
          <a:off x="1059543" y="1193800"/>
          <a:ext cx="9989457" cy="487680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0">
            <a:extLst>
              <a:ext uri="{FF2B5EF4-FFF2-40B4-BE49-F238E27FC236}">
                <a16:creationId xmlns:a16="http://schemas.microsoft.com/office/drawing/2014/main" id="{6DB0E1ED-4AB6-6DE0-0E84-A7DF72508041}"/>
              </a:ext>
            </a:extLst>
          </p:cNvPr>
          <p:cNvSpPr>
            <a:spLocks noGrp="1"/>
          </p:cNvSpPr>
          <p:nvPr>
            <p:ph type="title"/>
          </p:nvPr>
        </p:nvSpPr>
        <p:spPr>
          <a:xfrm>
            <a:off x="838200" y="179770"/>
            <a:ext cx="10515600" cy="1325563"/>
          </a:xfrm>
        </p:spPr>
        <p:txBody>
          <a:bodyPr/>
          <a:lstStyle/>
          <a:p>
            <a:r>
              <a:rPr lang="en-US" sz="4000" dirty="0">
                <a:latin typeface="Times New Roman" panose="02020603050405020304" pitchFamily="18" charset="0"/>
                <a:cs typeface="Times New Roman" panose="02020603050405020304" pitchFamily="18" charset="0"/>
              </a:rPr>
              <a:t>Analyzing Sales Trends by Day of the Week</a:t>
            </a:r>
            <a:endParaRPr lang="en-US" dirty="0"/>
          </a:p>
        </p:txBody>
      </p:sp>
    </p:spTree>
    <p:extLst>
      <p:ext uri="{BB962C8B-B14F-4D97-AF65-F5344CB8AC3E}">
        <p14:creationId xmlns:p14="http://schemas.microsoft.com/office/powerpoint/2010/main" val="1074471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007B-772D-69D7-BED8-7324A3F2EC55}"/>
              </a:ext>
            </a:extLst>
          </p:cNvPr>
          <p:cNvSpPr>
            <a:spLocks noGrp="1"/>
          </p:cNvSpPr>
          <p:nvPr>
            <p:ph type="title"/>
          </p:nvPr>
        </p:nvSpPr>
        <p:spPr>
          <a:xfrm>
            <a:off x="928800" y="470055"/>
            <a:ext cx="10515600" cy="584235"/>
          </a:xfrm>
        </p:spPr>
        <p:txBody>
          <a:bodyPr>
            <a:normAutofit fontScale="90000"/>
          </a:bodyPr>
          <a:lstStyle/>
          <a:p>
            <a:r>
              <a:rPr lang="en-US" b="1" dirty="0"/>
              <a:t>Challenges Faced During the Project</a:t>
            </a:r>
            <a:br>
              <a:rPr lang="en-US" b="1" dirty="0"/>
            </a:br>
            <a:endParaRPr lang="en-US" dirty="0"/>
          </a:p>
        </p:txBody>
      </p:sp>
      <p:sp>
        <p:nvSpPr>
          <p:cNvPr id="3" name="Footer Placeholder 2">
            <a:extLst>
              <a:ext uri="{FF2B5EF4-FFF2-40B4-BE49-F238E27FC236}">
                <a16:creationId xmlns:a16="http://schemas.microsoft.com/office/drawing/2014/main" id="{01FA999B-2ABE-345B-FA86-746018AB900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AAA3AEE-996C-FA75-311D-1EA0B2BB47F9}"/>
              </a:ext>
            </a:extLst>
          </p:cNvPr>
          <p:cNvSpPr>
            <a:spLocks noGrp="1"/>
          </p:cNvSpPr>
          <p:nvPr>
            <p:ph type="sldNum" sz="quarter" idx="12"/>
          </p:nvPr>
        </p:nvSpPr>
        <p:spPr/>
        <p:txBody>
          <a:bodyPr/>
          <a:lstStyle/>
          <a:p>
            <a:fld id="{95CBEC59-7FF9-4688-98DF-89832A0C9025}" type="slidenum">
              <a:rPr lang="en-US" smtClean="0"/>
              <a:t>26</a:t>
            </a:fld>
            <a:endParaRPr lang="en-US" dirty="0"/>
          </a:p>
        </p:txBody>
      </p:sp>
      <p:sp>
        <p:nvSpPr>
          <p:cNvPr id="10" name="TextBox 9">
            <a:extLst>
              <a:ext uri="{FF2B5EF4-FFF2-40B4-BE49-F238E27FC236}">
                <a16:creationId xmlns:a16="http://schemas.microsoft.com/office/drawing/2014/main" id="{35AE3CBF-90AB-1287-3F2C-1EF3D146E0F8}"/>
              </a:ext>
            </a:extLst>
          </p:cNvPr>
          <p:cNvSpPr txBox="1"/>
          <p:nvPr/>
        </p:nvSpPr>
        <p:spPr>
          <a:xfrm>
            <a:off x="854524" y="804759"/>
            <a:ext cx="10664151" cy="5909310"/>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Data Formatting Issues:</a:t>
            </a:r>
            <a:r>
              <a:rPr lang="en-US" dirty="0">
                <a:solidFill>
                  <a:schemeClr val="bg1"/>
                </a:solidFill>
                <a:latin typeface="Arial" panose="020B0604020202020204" pitchFamily="34" charset="0"/>
                <a:cs typeface="Arial" panose="020B0604020202020204" pitchFamily="34" charset="0"/>
              </a:rPr>
              <a:t> </a:t>
            </a:r>
          </a:p>
          <a:p>
            <a:r>
              <a:rPr lang="en-US" dirty="0">
                <a:solidFill>
                  <a:schemeClr val="bg1"/>
                </a:solidFill>
                <a:latin typeface="Arial" panose="020B0604020202020204" pitchFamily="34" charset="0"/>
                <a:cs typeface="Arial" panose="020B0604020202020204" pitchFamily="34" charset="0"/>
              </a:rPr>
              <a:t>	The date column was stored as a string, requiring conversion for analysis.</a:t>
            </a:r>
          </a:p>
          <a:p>
            <a:endParaRPr lang="en-US"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Missing or Incomplete Data:</a:t>
            </a:r>
            <a:r>
              <a:rPr lang="en-US" dirty="0">
                <a:solidFill>
                  <a:schemeClr val="bg1"/>
                </a:solidFill>
                <a:latin typeface="Arial" panose="020B0604020202020204" pitchFamily="34" charset="0"/>
                <a:cs typeface="Arial" panose="020B0604020202020204" pitchFamily="34" charset="0"/>
              </a:rPr>
              <a:t> </a:t>
            </a:r>
          </a:p>
          <a:p>
            <a:r>
              <a:rPr lang="en-US" dirty="0">
                <a:solidFill>
                  <a:schemeClr val="bg1"/>
                </a:solidFill>
                <a:latin typeface="Arial" panose="020B0604020202020204" pitchFamily="34" charset="0"/>
                <a:cs typeface="Arial" panose="020B0604020202020204" pitchFamily="34" charset="0"/>
              </a:rPr>
              <a:t>	Some records had missing values, affecting accuracy.</a:t>
            </a:r>
          </a:p>
          <a:p>
            <a:endParaRPr lang="en-US"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Query Optimization:</a:t>
            </a:r>
            <a:r>
              <a:rPr lang="en-US" dirty="0">
                <a:solidFill>
                  <a:schemeClr val="bg1"/>
                </a:solidFill>
                <a:latin typeface="Arial" panose="020B0604020202020204" pitchFamily="34" charset="0"/>
                <a:cs typeface="Arial" panose="020B0604020202020204" pitchFamily="34" charset="0"/>
              </a:rPr>
              <a:t> </a:t>
            </a:r>
          </a:p>
          <a:p>
            <a:r>
              <a:rPr lang="en-US" dirty="0">
                <a:solidFill>
                  <a:schemeClr val="bg1"/>
                </a:solidFill>
                <a:latin typeface="Arial" panose="020B0604020202020204" pitchFamily="34" charset="0"/>
                <a:cs typeface="Arial" panose="020B0604020202020204" pitchFamily="34" charset="0"/>
              </a:rPr>
              <a:t>	Complex queries (e.g., using LAG, RANK) required performance tuning.</a:t>
            </a:r>
          </a:p>
          <a:p>
            <a:endParaRPr lang="en-US"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Handling Large Datasets:</a:t>
            </a:r>
            <a:r>
              <a:rPr lang="en-US" dirty="0">
                <a:solidFill>
                  <a:schemeClr val="bg1"/>
                </a:solidFill>
                <a:latin typeface="Arial" panose="020B0604020202020204" pitchFamily="34" charset="0"/>
                <a:cs typeface="Arial" panose="020B0604020202020204" pitchFamily="34" charset="0"/>
              </a:rPr>
              <a:t> </a:t>
            </a:r>
          </a:p>
          <a:p>
            <a:r>
              <a:rPr lang="en-US" dirty="0">
                <a:solidFill>
                  <a:schemeClr val="bg1"/>
                </a:solidFill>
                <a:latin typeface="Arial" panose="020B0604020202020204" pitchFamily="34" charset="0"/>
                <a:cs typeface="Arial" panose="020B0604020202020204" pitchFamily="34" charset="0"/>
              </a:rPr>
              <a:t>	Processing large transaction data led to performance bottlenecks.</a:t>
            </a:r>
          </a:p>
          <a:p>
            <a:endParaRPr lang="en-US"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Understanding Business Context:</a:t>
            </a:r>
            <a:r>
              <a:rPr lang="en-US" dirty="0">
                <a:solidFill>
                  <a:schemeClr val="bg1"/>
                </a:solidFill>
                <a:latin typeface="Arial" panose="020B0604020202020204" pitchFamily="34" charset="0"/>
                <a:cs typeface="Arial" panose="020B0604020202020204" pitchFamily="34" charset="0"/>
              </a:rPr>
              <a:t> </a:t>
            </a:r>
          </a:p>
          <a:p>
            <a:r>
              <a:rPr lang="en-US" dirty="0">
                <a:solidFill>
                  <a:schemeClr val="bg1"/>
                </a:solidFill>
                <a:latin typeface="Arial" panose="020B0604020202020204" pitchFamily="34" charset="0"/>
                <a:cs typeface="Arial" panose="020B0604020202020204" pitchFamily="34" charset="0"/>
              </a:rPr>
              <a:t>	Ensuring that SQL insights aligned with business objectives.</a:t>
            </a:r>
          </a:p>
          <a:p>
            <a:endParaRPr lang="en-US"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Visualization Challenges:</a:t>
            </a:r>
            <a:r>
              <a:rPr lang="en-US" dirty="0">
                <a:solidFill>
                  <a:schemeClr val="bg1"/>
                </a:solidFill>
                <a:latin typeface="Arial" panose="020B0604020202020204" pitchFamily="34" charset="0"/>
                <a:cs typeface="Arial" panose="020B0604020202020204" pitchFamily="34" charset="0"/>
              </a:rPr>
              <a:t> </a:t>
            </a:r>
          </a:p>
          <a:p>
            <a:r>
              <a:rPr lang="en-US" dirty="0">
                <a:solidFill>
                  <a:schemeClr val="bg1"/>
                </a:solidFill>
                <a:latin typeface="Arial" panose="020B0604020202020204" pitchFamily="34" charset="0"/>
                <a:cs typeface="Arial" panose="020B0604020202020204" pitchFamily="34" charset="0"/>
              </a:rPr>
              <a:t>	Exporting SQL results and creating meaningful charts for presentation.</a:t>
            </a:r>
          </a:p>
          <a:p>
            <a:endParaRPr lang="en-US" dirty="0">
              <a:solidFill>
                <a:schemeClr val="bg1"/>
              </a:solidFill>
              <a:latin typeface="Arial" panose="020B0604020202020204" pitchFamily="34" charset="0"/>
              <a:cs typeface="Arial" panose="020B0604020202020204" pitchFamily="34" charset="0"/>
            </a:endParaRPr>
          </a:p>
          <a:p>
            <a:r>
              <a:rPr lang="en-US" b="1" dirty="0">
                <a:solidFill>
                  <a:schemeClr val="bg1"/>
                </a:solidFill>
                <a:latin typeface="Arial" panose="020B0604020202020204" pitchFamily="34" charset="0"/>
                <a:cs typeface="Arial" panose="020B0604020202020204" pitchFamily="34" charset="0"/>
              </a:rPr>
              <a:t>Limited Function Support in MySQL Version:</a:t>
            </a:r>
            <a:r>
              <a:rPr lang="en-US" dirty="0">
                <a:solidFill>
                  <a:schemeClr val="bg1"/>
                </a:solidFill>
                <a:latin typeface="Arial" panose="020B0604020202020204" pitchFamily="34" charset="0"/>
                <a:cs typeface="Arial" panose="020B0604020202020204" pitchFamily="34" charset="0"/>
              </a:rPr>
              <a:t> </a:t>
            </a:r>
          </a:p>
          <a:p>
            <a:r>
              <a:rPr lang="en-US" dirty="0">
                <a:solidFill>
                  <a:schemeClr val="bg1"/>
                </a:solidFill>
                <a:latin typeface="Arial" panose="020B0604020202020204" pitchFamily="34" charset="0"/>
                <a:cs typeface="Arial" panose="020B0604020202020204" pitchFamily="34" charset="0"/>
              </a:rPr>
              <a:t>	Some date-related functions were not working due to version constraints.</a:t>
            </a:r>
          </a:p>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4868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12E35E2-37E9-0F83-DB6A-4E6353F8B35D}"/>
              </a:ext>
            </a:extLst>
          </p:cNvPr>
          <p:cNvSpPr txBox="1"/>
          <p:nvPr/>
        </p:nvSpPr>
        <p:spPr>
          <a:xfrm>
            <a:off x="961572" y="199240"/>
            <a:ext cx="9808028" cy="400110"/>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Conclusion</a:t>
            </a:r>
          </a:p>
        </p:txBody>
      </p:sp>
      <p:sp>
        <p:nvSpPr>
          <p:cNvPr id="12" name="TextBox 11">
            <a:extLst>
              <a:ext uri="{FF2B5EF4-FFF2-40B4-BE49-F238E27FC236}">
                <a16:creationId xmlns:a16="http://schemas.microsoft.com/office/drawing/2014/main" id="{857DC578-9CE9-5F38-9406-039B48819C24}"/>
              </a:ext>
            </a:extLst>
          </p:cNvPr>
          <p:cNvSpPr txBox="1"/>
          <p:nvPr/>
        </p:nvSpPr>
        <p:spPr>
          <a:xfrm>
            <a:off x="783770" y="1582340"/>
            <a:ext cx="5094515" cy="3416320"/>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Business Impact:</a:t>
            </a: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Optimized product placement and branch operations based on sales performance.</a:t>
            </a:r>
          </a:p>
          <a:p>
            <a:pPr>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Personalized customer engagement strategies to improve retention.</a:t>
            </a:r>
          </a:p>
          <a:p>
            <a:pPr>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Strengthened fraud detection measures to minimize revenue loss.</a:t>
            </a:r>
          </a:p>
          <a:p>
            <a:pPr>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Enhanced marketing effectiveness with data-driven payment and demographic insights.</a:t>
            </a:r>
          </a:p>
        </p:txBody>
      </p:sp>
      <p:sp>
        <p:nvSpPr>
          <p:cNvPr id="13" name="TextBox 12">
            <a:extLst>
              <a:ext uri="{FF2B5EF4-FFF2-40B4-BE49-F238E27FC236}">
                <a16:creationId xmlns:a16="http://schemas.microsoft.com/office/drawing/2014/main" id="{EE078187-5FC2-7556-9E50-86933C20C339}"/>
              </a:ext>
            </a:extLst>
          </p:cNvPr>
          <p:cNvSpPr txBox="1"/>
          <p:nvPr/>
        </p:nvSpPr>
        <p:spPr>
          <a:xfrm>
            <a:off x="6313717" y="1582340"/>
            <a:ext cx="4909458" cy="3970318"/>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Recommendations for Future Improvements:</a:t>
            </a: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Implement AI-based predictive analytics for sales forecasting.</a:t>
            </a:r>
          </a:p>
          <a:p>
            <a:pPr>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Introduce loyalty programs for repeat customers to boost engagement.</a:t>
            </a:r>
          </a:p>
          <a:p>
            <a:pPr>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Enhance stock management based on peak sales trends.</a:t>
            </a:r>
          </a:p>
          <a:p>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Optimize online and offline payment incentives to drive more transactions.</a:t>
            </a:r>
          </a:p>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57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480AC-29C6-3C55-264D-54A1739B3EB5}"/>
              </a:ext>
            </a:extLst>
          </p:cNvPr>
          <p:cNvSpPr>
            <a:spLocks noGrp="1"/>
          </p:cNvSpPr>
          <p:nvPr>
            <p:ph type="title"/>
          </p:nvPr>
        </p:nvSpPr>
        <p:spPr>
          <a:xfrm>
            <a:off x="784028" y="174551"/>
            <a:ext cx="10515600" cy="1325563"/>
          </a:xfrm>
        </p:spPr>
        <p:txBody>
          <a:bodyPr/>
          <a:lstStyle/>
          <a:p>
            <a:r>
              <a:rPr lang="en-US" dirty="0"/>
              <a:t>Video Explaining of Project: </a:t>
            </a:r>
          </a:p>
        </p:txBody>
      </p:sp>
      <p:sp>
        <p:nvSpPr>
          <p:cNvPr id="3" name="Footer Placeholder 2">
            <a:extLst>
              <a:ext uri="{FF2B5EF4-FFF2-40B4-BE49-F238E27FC236}">
                <a16:creationId xmlns:a16="http://schemas.microsoft.com/office/drawing/2014/main" id="{3938C622-5D6A-4F1D-12E3-A9E0819CE9D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6DC1B4E-EAB2-2404-2F7E-5511160753D2}"/>
              </a:ext>
            </a:extLst>
          </p:cNvPr>
          <p:cNvSpPr>
            <a:spLocks noGrp="1"/>
          </p:cNvSpPr>
          <p:nvPr>
            <p:ph type="sldNum" sz="quarter" idx="12"/>
          </p:nvPr>
        </p:nvSpPr>
        <p:spPr/>
        <p:txBody>
          <a:bodyPr/>
          <a:lstStyle/>
          <a:p>
            <a:fld id="{95CBEC59-7FF9-4688-98DF-89832A0C9025}" type="slidenum">
              <a:rPr lang="en-US" smtClean="0"/>
              <a:t>28</a:t>
            </a:fld>
            <a:endParaRPr lang="en-US" dirty="0"/>
          </a:p>
        </p:txBody>
      </p:sp>
      <p:sp>
        <p:nvSpPr>
          <p:cNvPr id="7" name="Text Placeholder 6">
            <a:extLst>
              <a:ext uri="{FF2B5EF4-FFF2-40B4-BE49-F238E27FC236}">
                <a16:creationId xmlns:a16="http://schemas.microsoft.com/office/drawing/2014/main" id="{F2433E28-165D-09C0-C2F5-5B8AAFE37CE2}"/>
              </a:ext>
            </a:extLst>
          </p:cNvPr>
          <p:cNvSpPr>
            <a:spLocks noGrp="1"/>
          </p:cNvSpPr>
          <p:nvPr>
            <p:ph type="body" sz="quarter" idx="3"/>
          </p:nvPr>
        </p:nvSpPr>
        <p:spPr>
          <a:xfrm>
            <a:off x="614873" y="3271260"/>
            <a:ext cx="10515600" cy="823912"/>
          </a:xfrm>
        </p:spPr>
        <p:txBody>
          <a:bodyPr>
            <a:normAutofit fontScale="77500" lnSpcReduction="20000"/>
          </a:bodyPr>
          <a:lstStyle/>
          <a:p>
            <a:r>
              <a:rPr lang="en-US" sz="4000" dirty="0">
                <a:solidFill>
                  <a:schemeClr val="bg1"/>
                </a:solidFill>
              </a:rPr>
              <a:t>https://drive.google.com/file/d/1w4PQwx02I8abka9X_T2nQOH6tJ9HNamr/view</a:t>
            </a:r>
          </a:p>
        </p:txBody>
      </p:sp>
      <p:sp>
        <p:nvSpPr>
          <p:cNvPr id="10" name="TextBox 9">
            <a:extLst>
              <a:ext uri="{FF2B5EF4-FFF2-40B4-BE49-F238E27FC236}">
                <a16:creationId xmlns:a16="http://schemas.microsoft.com/office/drawing/2014/main" id="{1A723749-8958-D0DB-16FF-C3BF3BFB5997}"/>
              </a:ext>
            </a:extLst>
          </p:cNvPr>
          <p:cNvSpPr txBox="1"/>
          <p:nvPr/>
        </p:nvSpPr>
        <p:spPr>
          <a:xfrm>
            <a:off x="4100945" y="1828800"/>
            <a:ext cx="2521528"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Link to Video</a:t>
            </a:r>
          </a:p>
        </p:txBody>
      </p:sp>
      <p:sp>
        <p:nvSpPr>
          <p:cNvPr id="11" name="Arrow: Down 10">
            <a:extLst>
              <a:ext uri="{FF2B5EF4-FFF2-40B4-BE49-F238E27FC236}">
                <a16:creationId xmlns:a16="http://schemas.microsoft.com/office/drawing/2014/main" id="{1F42FA09-7BBD-3A03-A92F-BE7A9F3916B4}"/>
              </a:ext>
            </a:extLst>
          </p:cNvPr>
          <p:cNvSpPr/>
          <p:nvPr/>
        </p:nvSpPr>
        <p:spPr>
          <a:xfrm>
            <a:off x="4481946" y="2410648"/>
            <a:ext cx="678872" cy="678873"/>
          </a:xfrm>
          <a:prstGeom prst="downArrow">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50765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Rahul Yadav</a:t>
            </a:r>
          </a:p>
        </p:txBody>
      </p:sp>
    </p:spTree>
    <p:extLst>
      <p:ext uri="{BB962C8B-B14F-4D97-AF65-F5344CB8AC3E}">
        <p14:creationId xmlns:p14="http://schemas.microsoft.com/office/powerpoint/2010/main" val="36301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About Company</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914145" y="928255"/>
            <a:ext cx="4361941" cy="4862945"/>
          </a:xfrm>
        </p:spPr>
        <p:txBody>
          <a:bodyPr>
            <a:noAutofit/>
          </a:bodyPr>
          <a:lstStyle/>
          <a:p>
            <a:r>
              <a:rPr lang="en-US" sz="2000" dirty="0">
                <a:latin typeface="Times New Roman" panose="02020603050405020304" pitchFamily="18" charset="0"/>
                <a:cs typeface="Times New Roman" panose="02020603050405020304" pitchFamily="18" charset="0"/>
              </a:rPr>
              <a:t>Walmart, a major retail chain, operates across several cities, offering a wide range of products. The dataset provided contains detailed transaction data, including customer demographics, product lines, sales figures, and payment methods. This project will use advanced SQL techniques to uncover actionable insights into sales performance, customer behavior, and operational efficiencies.</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Introduction</a:t>
            </a:r>
          </a:p>
        </p:txBody>
      </p:sp>
    </p:spTree>
    <p:extLst>
      <p:ext uri="{BB962C8B-B14F-4D97-AF65-F5344CB8AC3E}">
        <p14:creationId xmlns:p14="http://schemas.microsoft.com/office/powerpoint/2010/main" val="1372925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Business Problem</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5459236" y="2153667"/>
            <a:ext cx="5157787" cy="277325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Walmart wants to optimize its sales strategies by analyzing historical transaction data across branches, customer types, payment methods, and product lines. To achieve this, advanced MySQL queries will be employed to answer challenging business questions related to sales performance, customer segmentation, and product trends.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6DB1B-5079-44BC-811E-E13667DFD63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A57E439-4418-A1A7-5BC1-12EF03B55972}"/>
              </a:ext>
            </a:extLst>
          </p:cNvPr>
          <p:cNvSpPr>
            <a:spLocks noGrp="1"/>
          </p:cNvSpPr>
          <p:nvPr>
            <p:ph type="title"/>
          </p:nvPr>
        </p:nvSpPr>
        <p:spPr/>
        <p:txBody>
          <a:bodyPr/>
          <a:lstStyle/>
          <a:p>
            <a:r>
              <a:rPr lang="en-US" dirty="0"/>
              <a:t>Some updates that are done in the dataset:</a:t>
            </a:r>
          </a:p>
        </p:txBody>
      </p:sp>
      <p:sp>
        <p:nvSpPr>
          <p:cNvPr id="12" name="TextBox 11">
            <a:extLst>
              <a:ext uri="{FF2B5EF4-FFF2-40B4-BE49-F238E27FC236}">
                <a16:creationId xmlns:a16="http://schemas.microsoft.com/office/drawing/2014/main" id="{6B7FDC03-15E2-111E-98E4-68B1ADEE48DD}"/>
              </a:ext>
            </a:extLst>
          </p:cNvPr>
          <p:cNvSpPr txBox="1"/>
          <p:nvPr/>
        </p:nvSpPr>
        <p:spPr>
          <a:xfrm>
            <a:off x="734290" y="2230582"/>
            <a:ext cx="11000509" cy="3785652"/>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Adding a new column new_date because date column is text here:</a:t>
            </a:r>
          </a:p>
          <a:p>
            <a:r>
              <a:rPr lang="en-US" sz="2000" dirty="0">
                <a:solidFill>
                  <a:schemeClr val="bg1"/>
                </a:solidFill>
                <a:latin typeface="Times New Roman" panose="02020603050405020304" pitchFamily="18" charset="0"/>
                <a:cs typeface="Times New Roman" panose="02020603050405020304" pitchFamily="18" charset="0"/>
              </a:rPr>
              <a:t>	ALTER TABLE walmartsales </a:t>
            </a:r>
          </a:p>
          <a:p>
            <a:r>
              <a:rPr lang="en-US" sz="2000" dirty="0">
                <a:solidFill>
                  <a:schemeClr val="bg1"/>
                </a:solidFill>
                <a:latin typeface="Times New Roman" panose="02020603050405020304" pitchFamily="18" charset="0"/>
                <a:cs typeface="Times New Roman" panose="02020603050405020304" pitchFamily="18" charset="0"/>
              </a:rPr>
              <a:t>		ADD COLUMN new_date date </a:t>
            </a:r>
          </a:p>
          <a:p>
            <a:r>
              <a:rPr lang="en-US" sz="2000" dirty="0">
                <a:solidFill>
                  <a:schemeClr val="bg1"/>
                </a:solidFill>
                <a:latin typeface="Times New Roman" panose="02020603050405020304" pitchFamily="18" charset="0"/>
                <a:cs typeface="Times New Roman" panose="02020603050405020304" pitchFamily="18" charset="0"/>
              </a:rPr>
              <a:t>			AFTER Total;</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Update the added column:</a:t>
            </a:r>
          </a:p>
          <a:p>
            <a:r>
              <a:rPr lang="en-US" sz="2000" dirty="0">
                <a:solidFill>
                  <a:schemeClr val="bg1"/>
                </a:solidFill>
                <a:latin typeface="Times New Roman" panose="02020603050405020304" pitchFamily="18" charset="0"/>
                <a:cs typeface="Times New Roman" panose="02020603050405020304" pitchFamily="18" charset="0"/>
              </a:rPr>
              <a:t>	UPDATE walmartsales </a:t>
            </a:r>
          </a:p>
          <a:p>
            <a:r>
              <a:rPr lang="en-US" sz="2000" dirty="0">
                <a:solidFill>
                  <a:schemeClr val="bg1"/>
                </a:solidFill>
                <a:latin typeface="Times New Roman" panose="02020603050405020304" pitchFamily="18" charset="0"/>
                <a:cs typeface="Times New Roman" panose="02020603050405020304" pitchFamily="18" charset="0"/>
              </a:rPr>
              <a:t>		SET new_date = str_to_date(Date, '%d-%m-%Y’); </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Delete the date column, because it is extra after creation of new_date column</a:t>
            </a:r>
          </a:p>
          <a:p>
            <a:r>
              <a:rPr lang="en-US" sz="2000" dirty="0">
                <a:solidFill>
                  <a:schemeClr val="bg1"/>
                </a:solidFill>
                <a:latin typeface="Times New Roman" panose="02020603050405020304" pitchFamily="18" charset="0"/>
                <a:cs typeface="Times New Roman" panose="02020603050405020304" pitchFamily="18" charset="0"/>
              </a:rPr>
              <a:t>	ALTER TABLE walmartsales </a:t>
            </a:r>
          </a:p>
          <a:p>
            <a:r>
              <a:rPr lang="en-US" sz="2000" dirty="0">
                <a:solidFill>
                  <a:schemeClr val="bg1"/>
                </a:solidFill>
                <a:latin typeface="Times New Roman" panose="02020603050405020304" pitchFamily="18" charset="0"/>
                <a:cs typeface="Times New Roman" panose="02020603050405020304" pitchFamily="18" charset="0"/>
              </a:rPr>
              <a:t>		DROP COLUMN Date; </a:t>
            </a:r>
          </a:p>
        </p:txBody>
      </p:sp>
      <p:sp>
        <p:nvSpPr>
          <p:cNvPr id="4" name="TextBox 3">
            <a:extLst>
              <a:ext uri="{FF2B5EF4-FFF2-40B4-BE49-F238E27FC236}">
                <a16:creationId xmlns:a16="http://schemas.microsoft.com/office/drawing/2014/main" id="{AB32E054-1741-565B-A9A9-22C6B4676670}"/>
              </a:ext>
            </a:extLst>
          </p:cNvPr>
          <p:cNvSpPr txBox="1"/>
          <p:nvPr/>
        </p:nvSpPr>
        <p:spPr>
          <a:xfrm>
            <a:off x="121371" y="51170"/>
            <a:ext cx="360219" cy="1754326"/>
          </a:xfrm>
          <a:prstGeom prst="rect">
            <a:avLst/>
          </a:prstGeom>
          <a:noFill/>
        </p:spPr>
        <p:txBody>
          <a:bodyPr wrap="square" rtlCol="0">
            <a:spAutoFit/>
          </a:bodyPr>
          <a:lstStyle/>
          <a:p>
            <a:r>
              <a:rPr lang="en-US" dirty="0">
                <a:solidFill>
                  <a:schemeClr val="bg1"/>
                </a:solidFill>
                <a:latin typeface="Arial Black" panose="020B0A04020102020204" pitchFamily="34" charset="0"/>
              </a:rPr>
              <a:t>UPDATE</a:t>
            </a:r>
          </a:p>
        </p:txBody>
      </p:sp>
    </p:spTree>
    <p:extLst>
      <p:ext uri="{BB962C8B-B14F-4D97-AF65-F5344CB8AC3E}">
        <p14:creationId xmlns:p14="http://schemas.microsoft.com/office/powerpoint/2010/main" val="291648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832364" y="96006"/>
            <a:ext cx="10999418" cy="741327"/>
          </a:xfrm>
        </p:spPr>
        <p:txBody>
          <a:bodyPr>
            <a:normAutofit fontScale="90000"/>
          </a:bodyPr>
          <a:lstStyle/>
          <a:p>
            <a:r>
              <a:rPr lang="en-US" sz="2000" dirty="0">
                <a:latin typeface="Times New Roman" panose="02020603050405020304" pitchFamily="18" charset="0"/>
                <a:cs typeface="Times New Roman" panose="02020603050405020304" pitchFamily="18" charset="0"/>
              </a:rPr>
              <a:t>Identifying the Top Branch by Sales Growth Rate: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Walmart wants to identify which branch has exhibited the highest sales growth over time. Analyze the total sales for 	each branch and compare the growth rate across months to find the top performer. </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lstStyle/>
          <a:p>
            <a:r>
              <a:rPr lang="en-US" dirty="0"/>
              <a:t>Task 1</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714886" y="1310312"/>
            <a:ext cx="5375278" cy="5242351"/>
          </a:xfrm>
        </p:spPr>
        <p:txBody>
          <a:bodyPr>
            <a:noAutofit/>
          </a:bodyPr>
          <a:lstStyle/>
          <a:p>
            <a:r>
              <a:rPr lang="en-US" sz="1200" b="1" kern="1500" dirty="0">
                <a:latin typeface="Arial" panose="020B0604020202020204" pitchFamily="34" charset="0"/>
                <a:cs typeface="Arial" panose="020B0604020202020204" pitchFamily="34" charset="0"/>
              </a:rPr>
              <a:t>WITH MonthlySales AS (</a:t>
            </a:r>
          </a:p>
          <a:p>
            <a:r>
              <a:rPr lang="en-US" sz="1200" b="1" kern="1500" dirty="0">
                <a:latin typeface="Arial" panose="020B0604020202020204" pitchFamily="34" charset="0"/>
                <a:cs typeface="Arial" panose="020B0604020202020204" pitchFamily="34" charset="0"/>
              </a:rPr>
              <a:t>      SELECT Branch, DATE_FORMAT(new_date,'%Y-%m') AS 		sales_month, SUM(Total) AS total_sales    </a:t>
            </a:r>
          </a:p>
          <a:p>
            <a:r>
              <a:rPr lang="en-US" sz="1200" b="1" kern="1500" dirty="0">
                <a:latin typeface="Arial" panose="020B0604020202020204" pitchFamily="34" charset="0"/>
                <a:cs typeface="Arial" panose="020B0604020202020204" pitchFamily="34" charset="0"/>
              </a:rPr>
              <a:t>      FROM walmartsales    </a:t>
            </a:r>
          </a:p>
          <a:p>
            <a:r>
              <a:rPr lang="en-US" sz="1200" b="1" kern="1500" dirty="0">
                <a:latin typeface="Arial" panose="020B0604020202020204" pitchFamily="34" charset="0"/>
                <a:cs typeface="Arial" panose="020B0604020202020204" pitchFamily="34" charset="0"/>
              </a:rPr>
              <a:t>      GROUP BY Branch, sales_month ),</a:t>
            </a:r>
          </a:p>
          <a:p>
            <a:r>
              <a:rPr lang="en-US" sz="1200" b="1" kern="1500" dirty="0">
                <a:latin typeface="Arial" panose="020B0604020202020204" pitchFamily="34" charset="0"/>
                <a:cs typeface="Arial" panose="020B0604020202020204" pitchFamily="34" charset="0"/>
              </a:rPr>
              <a:t>GrowthRate AS (</a:t>
            </a:r>
          </a:p>
          <a:p>
            <a:r>
              <a:rPr lang="en-US" sz="1200" b="1" kern="1500" dirty="0">
                <a:latin typeface="Arial" panose="020B0604020202020204" pitchFamily="34" charset="0"/>
                <a:cs typeface="Arial" panose="020B0604020202020204" pitchFamily="34" charset="0"/>
              </a:rPr>
              <a:t>      SELECT Branch, sales_month, total_sales, LAG(total_sales) 	OVER (PARTITION BY Branch ORDER BY sales_month) 		AS prev_sales,        </a:t>
            </a:r>
          </a:p>
          <a:p>
            <a:r>
              <a:rPr lang="en-US" sz="1200" b="1" kern="1500" dirty="0">
                <a:latin typeface="Arial" panose="020B0604020202020204" pitchFamily="34" charset="0"/>
                <a:cs typeface="Arial" panose="020B0604020202020204" pitchFamily="34" charset="0"/>
              </a:rPr>
              <a:t>	((total_sales - LAG(total_sales) OVER (PARTITION BY 		Branch ORDER BY sales_month)) /         </a:t>
            </a:r>
          </a:p>
          <a:p>
            <a:r>
              <a:rPr lang="en-US" sz="1200" b="1" kern="1500" dirty="0">
                <a:latin typeface="Arial" panose="020B0604020202020204" pitchFamily="34" charset="0"/>
                <a:cs typeface="Arial" panose="020B0604020202020204" pitchFamily="34" charset="0"/>
              </a:rPr>
              <a:t>	LAG(total_sales) OVER (PARTITION BY Branch ORDER 	BY sales_month)) * 100 AS growth_rate    </a:t>
            </a:r>
          </a:p>
          <a:p>
            <a:r>
              <a:rPr lang="en-US" sz="1200" b="1" kern="1500" dirty="0">
                <a:latin typeface="Arial" panose="020B0604020202020204" pitchFamily="34" charset="0"/>
                <a:cs typeface="Arial" panose="020B0604020202020204" pitchFamily="34" charset="0"/>
              </a:rPr>
              <a:t>      FROM MonthlySales)</a:t>
            </a:r>
          </a:p>
          <a:p>
            <a:r>
              <a:rPr lang="en-US" sz="1200" b="1" kern="1500" dirty="0">
                <a:latin typeface="Arial" panose="020B0604020202020204" pitchFamily="34" charset="0"/>
                <a:cs typeface="Arial" panose="020B0604020202020204" pitchFamily="34" charset="0"/>
              </a:rPr>
              <a:t>SELECT Branch, AVG(growth_rate) AS avg_growth_rate</a:t>
            </a:r>
          </a:p>
          <a:p>
            <a:r>
              <a:rPr lang="en-US" sz="1200" b="1" kern="1500" dirty="0">
                <a:latin typeface="Arial" panose="020B0604020202020204" pitchFamily="34" charset="0"/>
                <a:cs typeface="Arial" panose="020B0604020202020204" pitchFamily="34" charset="0"/>
              </a:rPr>
              <a:t>FROM GrowthRate</a:t>
            </a:r>
          </a:p>
          <a:p>
            <a:r>
              <a:rPr lang="en-US" sz="1200" b="1" kern="1500" dirty="0">
                <a:latin typeface="Arial" panose="020B0604020202020204" pitchFamily="34" charset="0"/>
                <a:cs typeface="Arial" panose="020B0604020202020204" pitchFamily="34" charset="0"/>
              </a:rPr>
              <a:t>WHERE growth_rate IS NOT NULL</a:t>
            </a:r>
          </a:p>
          <a:p>
            <a:r>
              <a:rPr lang="en-US" sz="1200" b="1" kern="1500" dirty="0">
                <a:latin typeface="Arial" panose="020B0604020202020204" pitchFamily="34" charset="0"/>
                <a:cs typeface="Arial" panose="020B0604020202020204" pitchFamily="34" charset="0"/>
              </a:rPr>
              <a:t>GROUP BY Branch</a:t>
            </a:r>
          </a:p>
          <a:p>
            <a:r>
              <a:rPr lang="en-US" sz="1200" b="1" kern="1500" dirty="0">
                <a:latin typeface="Arial" panose="020B0604020202020204" pitchFamily="34" charset="0"/>
                <a:cs typeface="Arial" panose="020B0604020202020204" pitchFamily="34" charset="0"/>
              </a:rPr>
              <a:t>ORDER BY avg_growth_rate DESC</a:t>
            </a:r>
          </a:p>
          <a:p>
            <a:r>
              <a:rPr lang="en-US" sz="1200" b="1" kern="1500" dirty="0">
                <a:latin typeface="Arial" panose="020B0604020202020204" pitchFamily="34" charset="0"/>
                <a:cs typeface="Arial" panose="020B0604020202020204" pitchFamily="34" charset="0"/>
              </a:rPr>
              <a:t>LIMIT 1;</a:t>
            </a:r>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a:xfrm>
            <a:off x="6090164" y="839543"/>
            <a:ext cx="5183188" cy="411956"/>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sp>
        <p:nvSpPr>
          <p:cNvPr id="14" name="TextBox 13">
            <a:extLst>
              <a:ext uri="{FF2B5EF4-FFF2-40B4-BE49-F238E27FC236}">
                <a16:creationId xmlns:a16="http://schemas.microsoft.com/office/drawing/2014/main" id="{E965FDBC-B393-00C1-E429-46C853BE9691}"/>
              </a:ext>
            </a:extLst>
          </p:cNvPr>
          <p:cNvSpPr txBox="1"/>
          <p:nvPr/>
        </p:nvSpPr>
        <p:spPr>
          <a:xfrm>
            <a:off x="121371" y="51170"/>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15" name="TextBox 14">
            <a:extLst>
              <a:ext uri="{FF2B5EF4-FFF2-40B4-BE49-F238E27FC236}">
                <a16:creationId xmlns:a16="http://schemas.microsoft.com/office/drawing/2014/main" id="{311224B1-8F6F-1897-F608-43FCB626B27C}"/>
              </a:ext>
            </a:extLst>
          </p:cNvPr>
          <p:cNvSpPr txBox="1"/>
          <p:nvPr/>
        </p:nvSpPr>
        <p:spPr>
          <a:xfrm>
            <a:off x="360219" y="466669"/>
            <a:ext cx="354667"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1</a:t>
            </a:r>
          </a:p>
        </p:txBody>
      </p:sp>
      <p:pic>
        <p:nvPicPr>
          <p:cNvPr id="20" name="Content Placeholder 19">
            <a:extLst>
              <a:ext uri="{FF2B5EF4-FFF2-40B4-BE49-F238E27FC236}">
                <a16:creationId xmlns:a16="http://schemas.microsoft.com/office/drawing/2014/main" id="{4B846D21-3AEF-D2FC-86F9-51334C0FD2C2}"/>
              </a:ext>
            </a:extLst>
          </p:cNvPr>
          <p:cNvPicPr>
            <a:picLocks noGrp="1" noChangeAspect="1"/>
          </p:cNvPicPr>
          <p:nvPr>
            <p:ph sz="quarter" idx="4"/>
          </p:nvPr>
        </p:nvPicPr>
        <p:blipFill>
          <a:blip r:embed="rId2"/>
          <a:stretch>
            <a:fillRect/>
          </a:stretch>
        </p:blipFill>
        <p:spPr>
          <a:xfrm>
            <a:off x="6224588" y="1336089"/>
            <a:ext cx="5183187" cy="4682367"/>
          </a:xfrm>
        </p:spPr>
      </p:pic>
    </p:spTree>
    <p:extLst>
      <p:ext uri="{BB962C8B-B14F-4D97-AF65-F5344CB8AC3E}">
        <p14:creationId xmlns:p14="http://schemas.microsoft.com/office/powerpoint/2010/main" val="344048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0FDDE8B-B88D-C5A6-BB7A-3B6393689BB6}"/>
              </a:ext>
            </a:extLst>
          </p:cNvPr>
          <p:cNvSpPr>
            <a:spLocks noGrp="1"/>
          </p:cNvSpPr>
          <p:nvPr>
            <p:ph type="title"/>
          </p:nvPr>
        </p:nvSpPr>
        <p:spPr>
          <a:xfrm>
            <a:off x="838200" y="179770"/>
            <a:ext cx="10515600" cy="1325563"/>
          </a:xfrm>
        </p:spPr>
        <p:txBody>
          <a:bodyPr/>
          <a:lstStyle/>
          <a:p>
            <a:r>
              <a:rPr lang="en-US" sz="4000" dirty="0">
                <a:latin typeface="Times New Roman" panose="02020603050405020304" pitchFamily="18" charset="0"/>
                <a:cs typeface="Times New Roman" panose="02020603050405020304" pitchFamily="18" charset="0"/>
              </a:rPr>
              <a:t>Top Branch by Sales Growth Rate</a:t>
            </a:r>
            <a:endParaRPr lang="en-US" dirty="0"/>
          </a:p>
        </p:txBody>
      </p:sp>
      <p:graphicFrame>
        <p:nvGraphicFramePr>
          <p:cNvPr id="12" name="Chart 11">
            <a:extLst>
              <a:ext uri="{FF2B5EF4-FFF2-40B4-BE49-F238E27FC236}">
                <a16:creationId xmlns:a16="http://schemas.microsoft.com/office/drawing/2014/main" id="{78E53071-ACAD-0C2B-6294-D18AD52B706E}"/>
              </a:ext>
            </a:extLst>
          </p:cNvPr>
          <p:cNvGraphicFramePr>
            <a:graphicFrameLocks/>
          </p:cNvGraphicFramePr>
          <p:nvPr>
            <p:extLst>
              <p:ext uri="{D42A27DB-BD31-4B8C-83A1-F6EECF244321}">
                <p14:modId xmlns:p14="http://schemas.microsoft.com/office/powerpoint/2010/main" val="8423109"/>
              </p:ext>
            </p:extLst>
          </p:nvPr>
        </p:nvGraphicFramePr>
        <p:xfrm>
          <a:off x="595086" y="1277257"/>
          <a:ext cx="10849314" cy="51106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287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2A296-E216-D020-A6AF-5A9F2A59A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EE8B9-8338-227D-962B-CC0E735263E5}"/>
              </a:ext>
            </a:extLst>
          </p:cNvPr>
          <p:cNvSpPr>
            <a:spLocks noGrp="1"/>
          </p:cNvSpPr>
          <p:nvPr>
            <p:ph type="title"/>
          </p:nvPr>
        </p:nvSpPr>
        <p:spPr>
          <a:xfrm>
            <a:off x="832364" y="96006"/>
            <a:ext cx="10999418" cy="741327"/>
          </a:xfrm>
        </p:spPr>
        <p:txBody>
          <a:bodyPr>
            <a:normAutofit fontScale="90000"/>
          </a:bodyPr>
          <a:lstStyle/>
          <a:p>
            <a:r>
              <a:rPr lang="en-US" sz="2000" dirty="0">
                <a:latin typeface="Times New Roman" panose="02020603050405020304" pitchFamily="18" charset="0"/>
                <a:cs typeface="Times New Roman" panose="02020603050405020304" pitchFamily="18" charset="0"/>
              </a:rPr>
              <a:t>Finding the Most Profitable Product Line for Each Branch:</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Walmart needs to determine which product line contributes the highest profit to each branch. The profit 		margin should be calculated based on the difference between the gross income and cost of goods sold.</a:t>
            </a:r>
          </a:p>
        </p:txBody>
      </p:sp>
      <p:sp>
        <p:nvSpPr>
          <p:cNvPr id="3" name="Footer Placeholder 2">
            <a:extLst>
              <a:ext uri="{FF2B5EF4-FFF2-40B4-BE49-F238E27FC236}">
                <a16:creationId xmlns:a16="http://schemas.microsoft.com/office/drawing/2014/main" id="{C432877E-550B-0322-CF5C-8D5FACD0B09B}"/>
              </a:ext>
            </a:extLst>
          </p:cNvPr>
          <p:cNvSpPr>
            <a:spLocks noGrp="1"/>
          </p:cNvSpPr>
          <p:nvPr>
            <p:ph type="ftr" sz="quarter" idx="11"/>
          </p:nvPr>
        </p:nvSpPr>
        <p:spPr/>
        <p:txBody>
          <a:bodyPr/>
          <a:lstStyle/>
          <a:p>
            <a:r>
              <a:rPr lang="en-US" dirty="0"/>
              <a:t>Task 2</a:t>
            </a:r>
          </a:p>
        </p:txBody>
      </p:sp>
      <p:sp>
        <p:nvSpPr>
          <p:cNvPr id="4" name="Slide Number Placeholder 3">
            <a:extLst>
              <a:ext uri="{FF2B5EF4-FFF2-40B4-BE49-F238E27FC236}">
                <a16:creationId xmlns:a16="http://schemas.microsoft.com/office/drawing/2014/main" id="{C6034C3E-E33A-766E-C821-3C98A471BFA3}"/>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5" name="Text Placeholder 4">
            <a:extLst>
              <a:ext uri="{FF2B5EF4-FFF2-40B4-BE49-F238E27FC236}">
                <a16:creationId xmlns:a16="http://schemas.microsoft.com/office/drawing/2014/main" id="{1DD84075-17B8-450A-C4D3-E732FF8A1382}"/>
              </a:ext>
            </a:extLst>
          </p:cNvPr>
          <p:cNvSpPr>
            <a:spLocks noGrp="1"/>
          </p:cNvSpPr>
          <p:nvPr>
            <p:ph type="body" idx="1"/>
          </p:nvPr>
        </p:nvSpPr>
        <p:spPr>
          <a:xfrm>
            <a:off x="723618" y="1336090"/>
            <a:ext cx="5157787" cy="411956"/>
          </a:xfrm>
        </p:spPr>
        <p:txBody>
          <a:bodyPr>
            <a:normAutofit/>
          </a:bodyPr>
          <a:lstStyle/>
          <a:p>
            <a:r>
              <a:rPr lang="en-US" sz="2000" b="1" dirty="0">
                <a:latin typeface="Times New Roman" panose="02020603050405020304" pitchFamily="18" charset="0"/>
                <a:cs typeface="Times New Roman" panose="02020603050405020304" pitchFamily="18" charset="0"/>
              </a:rPr>
              <a:t>SQL Query</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6502971-7BAC-4962-4F27-9779F989AD07}"/>
              </a:ext>
            </a:extLst>
          </p:cNvPr>
          <p:cNvSpPr>
            <a:spLocks noGrp="1"/>
          </p:cNvSpPr>
          <p:nvPr>
            <p:ph sz="half" idx="2"/>
          </p:nvPr>
        </p:nvSpPr>
        <p:spPr>
          <a:xfrm>
            <a:off x="714886" y="1310312"/>
            <a:ext cx="5375278" cy="4877225"/>
          </a:xfrm>
        </p:spPr>
        <p:txBody>
          <a:bodyPr>
            <a:noAutofit/>
          </a:bodyPr>
          <a:lstStyle/>
          <a:p>
            <a:endParaRPr lang="en-US" sz="1300" b="1" kern="1500" dirty="0">
              <a:latin typeface="Arial" panose="020B0604020202020204" pitchFamily="34" charset="0"/>
              <a:cs typeface="Arial" panose="020B0604020202020204" pitchFamily="34" charset="0"/>
            </a:endParaRPr>
          </a:p>
          <a:p>
            <a:r>
              <a:rPr lang="en-US" sz="1300" b="1" kern="1500" dirty="0">
                <a:latin typeface="Arial" panose="020B0604020202020204" pitchFamily="34" charset="0"/>
                <a:cs typeface="Arial" panose="020B0604020202020204" pitchFamily="34" charset="0"/>
              </a:rPr>
              <a:t>SELECT Branch, `Product line` AS Product_line, </a:t>
            </a:r>
          </a:p>
          <a:p>
            <a:r>
              <a:rPr lang="en-US" sz="1300" b="1" kern="1500" dirty="0">
                <a:latin typeface="Arial" panose="020B0604020202020204" pitchFamily="34" charset="0"/>
                <a:cs typeface="Arial" panose="020B0604020202020204" pitchFamily="34" charset="0"/>
              </a:rPr>
              <a:t>	ROUND(SUM(`gross income` - cogs),2) AS total_profit</a:t>
            </a:r>
          </a:p>
          <a:p>
            <a:r>
              <a:rPr lang="en-US" sz="1300" b="1" kern="1500" dirty="0">
                <a:latin typeface="Arial" panose="020B0604020202020204" pitchFamily="34" charset="0"/>
                <a:cs typeface="Arial" panose="020B0604020202020204" pitchFamily="34" charset="0"/>
              </a:rPr>
              <a:t>FROM walmartsales</a:t>
            </a:r>
          </a:p>
          <a:p>
            <a:r>
              <a:rPr lang="en-US" sz="1300" b="1" kern="1500" dirty="0">
                <a:latin typeface="Arial" panose="020B0604020202020204" pitchFamily="34" charset="0"/>
                <a:cs typeface="Arial" panose="020B0604020202020204" pitchFamily="34" charset="0"/>
              </a:rPr>
              <a:t>GROUP BY Branch, `Product line`</a:t>
            </a:r>
          </a:p>
          <a:p>
            <a:r>
              <a:rPr lang="en-US" sz="1300" b="1" kern="1500" dirty="0">
                <a:latin typeface="Arial" panose="020B0604020202020204" pitchFamily="34" charset="0"/>
                <a:cs typeface="Arial" panose="020B0604020202020204" pitchFamily="34" charset="0"/>
              </a:rPr>
              <a:t>HAVING total_profit = (SELECT MAX(profit)    </a:t>
            </a:r>
          </a:p>
          <a:p>
            <a:r>
              <a:rPr lang="en-US" sz="1300" b="1" kern="1500" dirty="0">
                <a:latin typeface="Arial" panose="020B0604020202020204" pitchFamily="34" charset="0"/>
                <a:cs typeface="Arial" panose="020B0604020202020204" pitchFamily="34" charset="0"/>
              </a:rPr>
              <a:t>FROM (SELECT Branch, `Product line`, ROUND(SUM(`gross </a:t>
            </a:r>
          </a:p>
          <a:p>
            <a:r>
              <a:rPr lang="en-US" sz="1300" b="1" kern="1500" dirty="0">
                <a:latin typeface="Arial" panose="020B0604020202020204" pitchFamily="34" charset="0"/>
                <a:cs typeface="Arial" panose="020B0604020202020204" pitchFamily="34" charset="0"/>
              </a:rPr>
              <a:t>	income` - cogs),2) AS profit        </a:t>
            </a:r>
          </a:p>
          <a:p>
            <a:r>
              <a:rPr lang="en-US" sz="1300" b="1" kern="1500" dirty="0">
                <a:latin typeface="Arial" panose="020B0604020202020204" pitchFamily="34" charset="0"/>
                <a:cs typeface="Arial" panose="020B0604020202020204" pitchFamily="34" charset="0"/>
              </a:rPr>
              <a:t>FROM walmartsales        </a:t>
            </a:r>
          </a:p>
          <a:p>
            <a:r>
              <a:rPr lang="en-US" sz="1300" b="1" kern="1500" dirty="0">
                <a:latin typeface="Arial" panose="020B0604020202020204" pitchFamily="34" charset="0"/>
                <a:cs typeface="Arial" panose="020B0604020202020204" pitchFamily="34" charset="0"/>
              </a:rPr>
              <a:t>GROUP BY Branch, `Product line` ) AS subquery    </a:t>
            </a:r>
          </a:p>
          <a:p>
            <a:r>
              <a:rPr lang="en-US" sz="1300" b="1" kern="1500" dirty="0">
                <a:latin typeface="Arial" panose="020B0604020202020204" pitchFamily="34" charset="0"/>
                <a:cs typeface="Arial" panose="020B0604020202020204" pitchFamily="34" charset="0"/>
              </a:rPr>
              <a:t>WHERE subquery.Branch = walmartsales.Branch);</a:t>
            </a:r>
          </a:p>
        </p:txBody>
      </p:sp>
      <p:sp>
        <p:nvSpPr>
          <p:cNvPr id="7" name="Text Placeholder 6">
            <a:extLst>
              <a:ext uri="{FF2B5EF4-FFF2-40B4-BE49-F238E27FC236}">
                <a16:creationId xmlns:a16="http://schemas.microsoft.com/office/drawing/2014/main" id="{CB973144-77F6-2EF9-0783-68C30C88BD12}"/>
              </a:ext>
            </a:extLst>
          </p:cNvPr>
          <p:cNvSpPr>
            <a:spLocks noGrp="1"/>
          </p:cNvSpPr>
          <p:nvPr>
            <p:ph type="body" sz="quarter" idx="3"/>
          </p:nvPr>
        </p:nvSpPr>
        <p:spPr>
          <a:xfrm>
            <a:off x="6090164" y="780528"/>
            <a:ext cx="5183188" cy="555562"/>
          </a:xfrm>
        </p:spPr>
        <p:txBody>
          <a:bodyPr>
            <a:normAutofit/>
          </a:bodyPr>
          <a:lstStyle/>
          <a:p>
            <a:r>
              <a:rPr lang="en-US" sz="2000" dirty="0">
                <a:latin typeface="Times New Roman" panose="02020603050405020304" pitchFamily="18" charset="0"/>
                <a:cs typeface="Times New Roman" panose="02020603050405020304" pitchFamily="18" charset="0"/>
              </a:rPr>
              <a:t>Output</a:t>
            </a:r>
          </a:p>
        </p:txBody>
      </p:sp>
      <p:pic>
        <p:nvPicPr>
          <p:cNvPr id="11" name="Content Placeholder 10">
            <a:extLst>
              <a:ext uri="{FF2B5EF4-FFF2-40B4-BE49-F238E27FC236}">
                <a16:creationId xmlns:a16="http://schemas.microsoft.com/office/drawing/2014/main" id="{CCB6C3B5-70A8-F1F4-0CBB-B3C2460ABD51}"/>
              </a:ext>
            </a:extLst>
          </p:cNvPr>
          <p:cNvPicPr>
            <a:picLocks noGrp="1" noChangeAspect="1"/>
          </p:cNvPicPr>
          <p:nvPr>
            <p:ph sz="quarter" idx="4"/>
          </p:nvPr>
        </p:nvPicPr>
        <p:blipFill>
          <a:blip r:embed="rId2"/>
          <a:stretch>
            <a:fillRect/>
          </a:stretch>
        </p:blipFill>
        <p:spPr>
          <a:xfrm>
            <a:off x="6224588" y="1336090"/>
            <a:ext cx="5183187" cy="4741381"/>
          </a:xfrm>
        </p:spPr>
      </p:pic>
      <p:sp>
        <p:nvSpPr>
          <p:cNvPr id="8" name="TextBox 7">
            <a:extLst>
              <a:ext uri="{FF2B5EF4-FFF2-40B4-BE49-F238E27FC236}">
                <a16:creationId xmlns:a16="http://schemas.microsoft.com/office/drawing/2014/main" id="{B07106E5-BFF6-6924-7481-3FFB53554D10}"/>
              </a:ext>
            </a:extLst>
          </p:cNvPr>
          <p:cNvSpPr txBox="1"/>
          <p:nvPr/>
        </p:nvSpPr>
        <p:spPr>
          <a:xfrm>
            <a:off x="121371" y="51170"/>
            <a:ext cx="360219" cy="1200329"/>
          </a:xfrm>
          <a:prstGeom prst="rect">
            <a:avLst/>
          </a:prstGeom>
          <a:noFill/>
        </p:spPr>
        <p:txBody>
          <a:bodyPr wrap="square" rtlCol="0">
            <a:spAutoFit/>
          </a:bodyPr>
          <a:lstStyle/>
          <a:p>
            <a:r>
              <a:rPr lang="en-US" dirty="0">
                <a:solidFill>
                  <a:schemeClr val="bg1"/>
                </a:solidFill>
                <a:latin typeface="Arial Black" panose="020B0A04020102020204" pitchFamily="34" charset="0"/>
              </a:rPr>
              <a:t>TASK</a:t>
            </a:r>
          </a:p>
        </p:txBody>
      </p:sp>
      <p:sp>
        <p:nvSpPr>
          <p:cNvPr id="9" name="TextBox 8">
            <a:extLst>
              <a:ext uri="{FF2B5EF4-FFF2-40B4-BE49-F238E27FC236}">
                <a16:creationId xmlns:a16="http://schemas.microsoft.com/office/drawing/2014/main" id="{A93E40F1-2E37-E898-3190-071D918A41DF}"/>
              </a:ext>
            </a:extLst>
          </p:cNvPr>
          <p:cNvSpPr txBox="1"/>
          <p:nvPr/>
        </p:nvSpPr>
        <p:spPr>
          <a:xfrm>
            <a:off x="360219" y="466669"/>
            <a:ext cx="354667"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2</a:t>
            </a:r>
          </a:p>
        </p:txBody>
      </p:sp>
    </p:spTree>
    <p:extLst>
      <p:ext uri="{BB962C8B-B14F-4D97-AF65-F5344CB8AC3E}">
        <p14:creationId xmlns:p14="http://schemas.microsoft.com/office/powerpoint/2010/main" val="372694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5E0A7E19-7503-BD06-EC93-0DB0452D6A2E}"/>
              </a:ext>
            </a:extLst>
          </p:cNvPr>
          <p:cNvGraphicFramePr>
            <a:graphicFrameLocks/>
          </p:cNvGraphicFramePr>
          <p:nvPr>
            <p:extLst>
              <p:ext uri="{D42A27DB-BD31-4B8C-83A1-F6EECF244321}">
                <p14:modId xmlns:p14="http://schemas.microsoft.com/office/powerpoint/2010/main" val="3761235046"/>
              </p:ext>
            </p:extLst>
          </p:nvPr>
        </p:nvGraphicFramePr>
        <p:xfrm>
          <a:off x="986971" y="1504951"/>
          <a:ext cx="10116458" cy="4620078"/>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0">
            <a:extLst>
              <a:ext uri="{FF2B5EF4-FFF2-40B4-BE49-F238E27FC236}">
                <a16:creationId xmlns:a16="http://schemas.microsoft.com/office/drawing/2014/main" id="{2C894E41-3E91-EC03-1A87-B4A61B8DF245}"/>
              </a:ext>
            </a:extLst>
          </p:cNvPr>
          <p:cNvSpPr>
            <a:spLocks noGrp="1"/>
          </p:cNvSpPr>
          <p:nvPr>
            <p:ph type="title"/>
          </p:nvPr>
        </p:nvSpPr>
        <p:spPr>
          <a:xfrm>
            <a:off x="838200" y="179388"/>
            <a:ext cx="10515600" cy="1325562"/>
          </a:xfrm>
        </p:spPr>
        <p:txBody>
          <a:bodyPr/>
          <a:lstStyle/>
          <a:p>
            <a:r>
              <a:rPr lang="en-US" sz="4000" dirty="0">
                <a:latin typeface="Times New Roman" panose="02020603050405020304" pitchFamily="18" charset="0"/>
                <a:cs typeface="Times New Roman" panose="02020603050405020304" pitchFamily="18" charset="0"/>
              </a:rPr>
              <a:t>Most Profitable Product Line for Each Branch</a:t>
            </a:r>
            <a:endParaRPr lang="en-US" dirty="0"/>
          </a:p>
        </p:txBody>
      </p:sp>
    </p:spTree>
    <p:extLst>
      <p:ext uri="{BB962C8B-B14F-4D97-AF65-F5344CB8AC3E}">
        <p14:creationId xmlns:p14="http://schemas.microsoft.com/office/powerpoint/2010/main" val="3665292738"/>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480</TotalTime>
  <Words>1946</Words>
  <Application>Microsoft Office PowerPoint</Application>
  <PresentationFormat>Widescreen</PresentationFormat>
  <Paragraphs>280</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Speak Pro</vt:lpstr>
      <vt:lpstr>Calibri</vt:lpstr>
      <vt:lpstr>Avenir Next LT Pro</vt:lpstr>
      <vt:lpstr>Times New Roman</vt:lpstr>
      <vt:lpstr>Arial</vt:lpstr>
      <vt:lpstr>Arial Black</vt:lpstr>
      <vt:lpstr>Office Theme</vt:lpstr>
      <vt:lpstr>Sales Performance Analysis of Walmart Stores               Using Advanced MySQL Techniques </vt:lpstr>
      <vt:lpstr>OVERVIEW SLIDE</vt:lpstr>
      <vt:lpstr>About Company</vt:lpstr>
      <vt:lpstr>Business Problem</vt:lpstr>
      <vt:lpstr>Some updates that are done in the dataset:</vt:lpstr>
      <vt:lpstr>Identifying the Top Branch by Sales Growth Rate:  Walmart wants to identify which branch has exhibited the highest sales growth over time. Analyze the total sales for  each branch and compare the growth rate across months to find the top performer. </vt:lpstr>
      <vt:lpstr>Top Branch by Sales Growth Rate</vt:lpstr>
      <vt:lpstr>Finding the Most Profitable Product Line for Each Branch:   Walmart needs to determine which product line contributes the highest profit to each branch. The profit   margin should be calculated based on the difference between the gross income and cost of goods sold.</vt:lpstr>
      <vt:lpstr>Most Profitable Product Line for Each Branch</vt:lpstr>
      <vt:lpstr>Analyzing Customer Segmentation Based on Spending:   Walmart wants to segment customers based on their average spending behavior. Classify customers into three tiers: High,  Medium, and Low spenders based on their total purchase amounts.</vt:lpstr>
      <vt:lpstr>Customer Segmentation Based on Spending</vt:lpstr>
      <vt:lpstr>Detecting Anomalies in Sales Transactions:   Walmart suspects that some transactions have unusually high or low sales compared to the average for the   product line. Identify these anomalies.</vt:lpstr>
      <vt:lpstr>Anomalies in Sales Transactions</vt:lpstr>
      <vt:lpstr>Most Popular Payment Method by City:   Walmart needs to determine the most popular payment method in each city to tailor marketing strategies.</vt:lpstr>
      <vt:lpstr>Most Popular Payment Method by City</vt:lpstr>
      <vt:lpstr>Monthly Sales Distribution by Gender:   Walmart wants to understand the sales distribution between male and female customers on a monthly basis.</vt:lpstr>
      <vt:lpstr>Monthly Sales Distribution by Gender</vt:lpstr>
      <vt:lpstr>Best Product Line by Customer Type:   Walmart wants to know which product lines are preferred by different customer types(Member vs. Normal).</vt:lpstr>
      <vt:lpstr>Best Product Line by Customer Type</vt:lpstr>
      <vt:lpstr> Identifying Repeat Customers:   Walmart needs to identify customers who made repeat purchases within a specific time frame (e.g., within 30 days).</vt:lpstr>
      <vt:lpstr>Repeat Customers</vt:lpstr>
      <vt:lpstr>Finding Top 5 Customers by Sales Volume:   Walmart wants to reward its top 5 customers who have generated the most sales Revenue.</vt:lpstr>
      <vt:lpstr>Top 5 Customers by Sales Volume</vt:lpstr>
      <vt:lpstr>Analyzing Sales Trends by Day of the Week:   Walmart wants to analyze the sales patterns to determine which day of the week brings the highest sales.</vt:lpstr>
      <vt:lpstr>Analyzing Sales Trends by Day of the Week</vt:lpstr>
      <vt:lpstr>Challenges Faced During the Project </vt:lpstr>
      <vt:lpstr>PowerPoint Presentation</vt:lpstr>
      <vt:lpstr>Video Explaining of Project: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asus</dc:creator>
  <cp:lastModifiedBy>asus</cp:lastModifiedBy>
  <cp:revision>4</cp:revision>
  <dcterms:created xsi:type="dcterms:W3CDTF">2025-02-16T12:44:13Z</dcterms:created>
  <dcterms:modified xsi:type="dcterms:W3CDTF">2025-02-19T13:57:45Z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